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60" r:id="rId4"/>
    <p:sldId id="262" r:id="rId5"/>
    <p:sldId id="263" r:id="rId6"/>
    <p:sldId id="264" r:id="rId7"/>
    <p:sldId id="268" r:id="rId8"/>
    <p:sldId id="266" r:id="rId9"/>
    <p:sldId id="276" r:id="rId10"/>
    <p:sldId id="269" r:id="rId11"/>
    <p:sldId id="270" r:id="rId12"/>
    <p:sldId id="271" r:id="rId13"/>
    <p:sldId id="272" r:id="rId14"/>
    <p:sldId id="273" r:id="rId15"/>
    <p:sldId id="275" r:id="rId16"/>
    <p:sldId id="274" r:id="rId17"/>
    <p:sldId id="277" r:id="rId18"/>
  </p:sldIdLst>
  <p:sldSz cx="14630400" cy="8229600"/>
  <p:notesSz cx="8229600" cy="14630400"/>
  <p:embeddedFontLst>
    <p:embeddedFont>
      <p:font typeface="Gelasio Semi Bold" panose="020B060402020202020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Gelasio" panose="020B0604020202020204" charset="0"/>
      <p:regular r:id="rId25"/>
    </p:embeddedFont>
  </p:embeddedFontLst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34" d="100"/>
          <a:sy n="34" d="100"/>
        </p:scale>
        <p:origin x="7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63313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DDCFB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9F6F0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image" Target="../media/image8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94D030-38D8-4C13-A407-41AF5F169F3C}"/>
              </a:ext>
            </a:extLst>
          </p:cNvPr>
          <p:cNvSpPr txBox="1"/>
          <p:nvPr/>
        </p:nvSpPr>
        <p:spPr>
          <a:xfrm>
            <a:off x="1415845" y="3648449"/>
            <a:ext cx="117987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KZ" sz="1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ИСПОЛЬЗОВАНИЕ ИНСТРУМЕНТОВ ИСКУССТВЕННОГО ИНТЕЛЛЕКТА ДЛЯ АВТОМАТИЗАЦИИ РУТИННЫХ ЗАДАЧ, АНАЛИЗА ДОКУМЕНТОВ, ПОИСКА ИНФОРМАЦИИ И ПОВЫШЕНИЯ ЭФФЕКТИВНОСТИ ЮРИДИЧЕСКОЙ РАБОТЫ</a:t>
            </a:r>
            <a:endParaRPr lang="ru-K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endParaRPr lang="ru-KZ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5270B8-CB91-405D-AC84-6E247A000A4D}"/>
              </a:ext>
            </a:extLst>
          </p:cNvPr>
          <p:cNvSpPr txBox="1"/>
          <p:nvPr/>
        </p:nvSpPr>
        <p:spPr>
          <a:xfrm>
            <a:off x="8552984" y="6266986"/>
            <a:ext cx="58766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Айнагуль Дюсембиевна </a:t>
            </a:r>
            <a:r>
              <a:rPr lang="kk-KZ" sz="1800" b="1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</a:t>
            </a:r>
            <a:r>
              <a:rPr lang="ru-RU" sz="1800" b="1" i="1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екебаева</a:t>
            </a:r>
            <a:r>
              <a:rPr lang="ru-RU" sz="18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доктор PhD, старший </a:t>
            </a:r>
            <a:r>
              <a:rPr lang="ru-RU" sz="1800" i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преподаватель кафедры регионоведения факультета международных отношений Евразийского национального университета имени Л.Н. Гумилева</a:t>
            </a:r>
          </a:p>
          <a:p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+7 705 226 49 90</a:t>
            </a:r>
            <a:endParaRPr lang="ru-RU" sz="1800" i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71538" y="542469"/>
            <a:ext cx="922817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Исторический момент для Казахстана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871538" y="1559382"/>
            <a:ext cx="6422231" cy="1461016"/>
          </a:xfrm>
          <a:prstGeom prst="roundRect">
            <a:avLst>
              <a:gd name="adj" fmla="val 2038"/>
            </a:avLst>
          </a:prstGeom>
          <a:solidFill>
            <a:srgbClr val="D3C5B6"/>
          </a:solidFill>
          <a:ln/>
        </p:spPr>
      </p:sp>
      <p:sp>
        <p:nvSpPr>
          <p:cNvPr id="4" name="Text 2"/>
          <p:cNvSpPr/>
          <p:nvPr/>
        </p:nvSpPr>
        <p:spPr>
          <a:xfrm>
            <a:off x="1069896" y="1757740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17 ноября 2025 года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1069896" y="2186960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Подписан Закон «Об искусственном интеллекте», устанавливающий основы регулирования ИИ.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7492127" y="1559382"/>
            <a:ext cx="6422231" cy="1461016"/>
          </a:xfrm>
          <a:prstGeom prst="roundRect">
            <a:avLst>
              <a:gd name="adj" fmla="val 2038"/>
            </a:avLst>
          </a:prstGeom>
          <a:solidFill>
            <a:srgbClr val="D3C5B6"/>
          </a:solidFill>
          <a:ln/>
        </p:spPr>
      </p:sp>
      <p:sp>
        <p:nvSpPr>
          <p:cNvPr id="7" name="Text 5"/>
          <p:cNvSpPr/>
          <p:nvPr/>
        </p:nvSpPr>
        <p:spPr>
          <a:xfrm>
            <a:off x="7690485" y="1757740"/>
            <a:ext cx="248697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18 января 2026 года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690485" y="2186960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Закон вступает в силу. Казахстан — вторая юрисдикция после ЕС с комплексным законодательством об ИИ.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871419" y="3254118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Это подчеркивает дальновидность страны и укрепляет имидж Казахстана как прогрессивной юрисдикции в сфере ИИ.</a:t>
            </a:r>
            <a:endParaRPr lang="en-US" sz="1550" dirty="0"/>
          </a:p>
        </p:txBody>
      </p:sp>
      <p:sp>
        <p:nvSpPr>
          <p:cNvPr id="10" name="Text 0">
            <a:extLst>
              <a:ext uri="{FF2B5EF4-FFF2-40B4-BE49-F238E27FC236}">
                <a16:creationId xmlns:a16="http://schemas.microsoft.com/office/drawing/2014/main" id="{98BD0710-6C5D-4BBE-8465-ACFAA1C5E3E8}"/>
              </a:ext>
            </a:extLst>
          </p:cNvPr>
          <p:cNvSpPr/>
          <p:nvPr/>
        </p:nvSpPr>
        <p:spPr>
          <a:xfrm>
            <a:off x="871538" y="4290882"/>
            <a:ext cx="1114782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Стратегические преимущества нового закона</a:t>
            </a:r>
            <a:endParaRPr lang="en-US" sz="3900" dirty="0"/>
          </a:p>
        </p:txBody>
      </p:sp>
      <p:sp>
        <p:nvSpPr>
          <p:cNvPr id="11" name="Text 1">
            <a:extLst>
              <a:ext uri="{FF2B5EF4-FFF2-40B4-BE49-F238E27FC236}">
                <a16:creationId xmlns:a16="http://schemas.microsoft.com/office/drawing/2014/main" id="{D9F1F195-30D9-4926-8F26-3BE6B10626E6}"/>
              </a:ext>
            </a:extLst>
          </p:cNvPr>
          <p:cNvSpPr/>
          <p:nvPr/>
        </p:nvSpPr>
        <p:spPr>
          <a:xfrm>
            <a:off x="871538" y="530779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 Light" pitchFamily="34" charset="0"/>
                <a:ea typeface="Gelasio Light" pitchFamily="34" charset="-122"/>
                <a:cs typeface="Gelasio Light" pitchFamily="34" charset="-120"/>
              </a:rPr>
              <a:t>01</a:t>
            </a:r>
            <a:endParaRPr lang="en-US" sz="1550" dirty="0"/>
          </a:p>
        </p:txBody>
      </p:sp>
      <p:sp>
        <p:nvSpPr>
          <p:cNvPr id="12" name="Shape 2">
            <a:extLst>
              <a:ext uri="{FF2B5EF4-FFF2-40B4-BE49-F238E27FC236}">
                <a16:creationId xmlns:a16="http://schemas.microsoft.com/office/drawing/2014/main" id="{6E283FF5-003B-4B1E-A80B-8F79138E01EA}"/>
              </a:ext>
            </a:extLst>
          </p:cNvPr>
          <p:cNvSpPr/>
          <p:nvPr/>
        </p:nvSpPr>
        <p:spPr>
          <a:xfrm>
            <a:off x="871538" y="5622120"/>
            <a:ext cx="4215289" cy="22860"/>
          </a:xfrm>
          <a:prstGeom prst="rect">
            <a:avLst/>
          </a:prstGeom>
          <a:solidFill>
            <a:srgbClr val="D3C5B6"/>
          </a:solidFill>
          <a:ln/>
        </p:spPr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867C1B7E-F2FC-4A48-AC33-B7F768BED154}"/>
              </a:ext>
            </a:extLst>
          </p:cNvPr>
          <p:cNvSpPr/>
          <p:nvPr/>
        </p:nvSpPr>
        <p:spPr>
          <a:xfrm>
            <a:off x="871538" y="5767019"/>
            <a:ext cx="341495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Технологическое лидерство</a:t>
            </a:r>
            <a:endParaRPr lang="en-US" sz="1950" b="1" dirty="0"/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83B45B46-983D-4CBC-80AC-02558F49CD52}"/>
              </a:ext>
            </a:extLst>
          </p:cNvPr>
          <p:cNvSpPr/>
          <p:nvPr/>
        </p:nvSpPr>
        <p:spPr>
          <a:xfrm>
            <a:off x="871538" y="6196240"/>
            <a:ext cx="421528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Проактивное регулирование ИИ на ранних этапах минимизирует риски бесконтрольного использования.</a:t>
            </a:r>
            <a:endParaRPr lang="en-US" sz="1550" dirty="0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471D1A4C-A60B-4F8B-A521-7E512375054A}"/>
              </a:ext>
            </a:extLst>
          </p:cNvPr>
          <p:cNvSpPr/>
          <p:nvPr/>
        </p:nvSpPr>
        <p:spPr>
          <a:xfrm>
            <a:off x="5285185" y="530779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 Light" pitchFamily="34" charset="0"/>
                <a:ea typeface="Gelasio Light" pitchFamily="34" charset="-122"/>
                <a:cs typeface="Gelasio Light" pitchFamily="34" charset="-120"/>
              </a:rPr>
              <a:t>02</a:t>
            </a:r>
            <a:endParaRPr lang="en-US" sz="1550" dirty="0"/>
          </a:p>
        </p:txBody>
      </p:sp>
      <p:sp>
        <p:nvSpPr>
          <p:cNvPr id="16" name="Shape 6">
            <a:extLst>
              <a:ext uri="{FF2B5EF4-FFF2-40B4-BE49-F238E27FC236}">
                <a16:creationId xmlns:a16="http://schemas.microsoft.com/office/drawing/2014/main" id="{B9712BC0-8996-42C5-9118-DB290A284E5A}"/>
              </a:ext>
            </a:extLst>
          </p:cNvPr>
          <p:cNvSpPr/>
          <p:nvPr/>
        </p:nvSpPr>
        <p:spPr>
          <a:xfrm>
            <a:off x="5285185" y="5622120"/>
            <a:ext cx="4215408" cy="22860"/>
          </a:xfrm>
          <a:prstGeom prst="rect">
            <a:avLst/>
          </a:prstGeom>
          <a:solidFill>
            <a:srgbClr val="D3C5B6"/>
          </a:solidFill>
          <a:ln/>
        </p:spPr>
      </p:sp>
      <p:sp>
        <p:nvSpPr>
          <p:cNvPr id="17" name="Text 7">
            <a:extLst>
              <a:ext uri="{FF2B5EF4-FFF2-40B4-BE49-F238E27FC236}">
                <a16:creationId xmlns:a16="http://schemas.microsoft.com/office/drawing/2014/main" id="{902E276D-E8B7-40C9-846A-C751AB3766E2}"/>
              </a:ext>
            </a:extLst>
          </p:cNvPr>
          <p:cNvSpPr/>
          <p:nvPr/>
        </p:nvSpPr>
        <p:spPr>
          <a:xfrm>
            <a:off x="5285185" y="5767019"/>
            <a:ext cx="4215289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Инвестиционная привлекательность</a:t>
            </a:r>
            <a:endParaRPr lang="en-US" sz="1950" b="1" dirty="0"/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92118939-6E02-45B8-9ECA-CB4B867D4270}"/>
              </a:ext>
            </a:extLst>
          </p:cNvPr>
          <p:cNvSpPr/>
          <p:nvPr/>
        </p:nvSpPr>
        <p:spPr>
          <a:xfrm>
            <a:off x="5285185" y="6506397"/>
            <a:ext cx="42154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Четкие правовые рамки снижают риски для бизнеса и привлекают международных инвесторов и технологии.</a:t>
            </a:r>
            <a:endParaRPr lang="en-US" sz="1550" dirty="0"/>
          </a:p>
        </p:txBody>
      </p:sp>
      <p:sp>
        <p:nvSpPr>
          <p:cNvPr id="19" name="Text 9">
            <a:extLst>
              <a:ext uri="{FF2B5EF4-FFF2-40B4-BE49-F238E27FC236}">
                <a16:creationId xmlns:a16="http://schemas.microsoft.com/office/drawing/2014/main" id="{6009408F-247A-416C-B722-7AEB20F980F5}"/>
              </a:ext>
            </a:extLst>
          </p:cNvPr>
          <p:cNvSpPr/>
          <p:nvPr/>
        </p:nvSpPr>
        <p:spPr>
          <a:xfrm>
            <a:off x="9698951" y="5307795"/>
            <a:ext cx="198358" cy="2480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 Light" pitchFamily="34" charset="0"/>
                <a:ea typeface="Gelasio Light" pitchFamily="34" charset="-122"/>
                <a:cs typeface="Gelasio Light" pitchFamily="34" charset="-120"/>
              </a:rPr>
              <a:t>03</a:t>
            </a:r>
            <a:endParaRPr lang="en-US" sz="1550" dirty="0"/>
          </a:p>
        </p:txBody>
      </p:sp>
      <p:sp>
        <p:nvSpPr>
          <p:cNvPr id="20" name="Shape 10">
            <a:extLst>
              <a:ext uri="{FF2B5EF4-FFF2-40B4-BE49-F238E27FC236}">
                <a16:creationId xmlns:a16="http://schemas.microsoft.com/office/drawing/2014/main" id="{382418BD-E802-4873-8DA2-6BE91F620214}"/>
              </a:ext>
            </a:extLst>
          </p:cNvPr>
          <p:cNvSpPr/>
          <p:nvPr/>
        </p:nvSpPr>
        <p:spPr>
          <a:xfrm>
            <a:off x="9698951" y="5622120"/>
            <a:ext cx="4215289" cy="22860"/>
          </a:xfrm>
          <a:prstGeom prst="rect">
            <a:avLst/>
          </a:prstGeom>
          <a:solidFill>
            <a:srgbClr val="D3C5B6"/>
          </a:solidFill>
          <a:ln/>
        </p:spPr>
      </p:sp>
      <p:sp>
        <p:nvSpPr>
          <p:cNvPr id="21" name="Text 11">
            <a:extLst>
              <a:ext uri="{FF2B5EF4-FFF2-40B4-BE49-F238E27FC236}">
                <a16:creationId xmlns:a16="http://schemas.microsoft.com/office/drawing/2014/main" id="{DFB2689B-46BC-4A73-8E5C-5A132D577198}"/>
              </a:ext>
            </a:extLst>
          </p:cNvPr>
          <p:cNvSpPr/>
          <p:nvPr/>
        </p:nvSpPr>
        <p:spPr>
          <a:xfrm>
            <a:off x="9698951" y="5767019"/>
            <a:ext cx="324314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Правовая определённость</a:t>
            </a:r>
            <a:endParaRPr lang="en-US" sz="1950" b="1" dirty="0"/>
          </a:p>
        </p:txBody>
      </p:sp>
      <p:sp>
        <p:nvSpPr>
          <p:cNvPr id="22" name="Text 12">
            <a:extLst>
              <a:ext uri="{FF2B5EF4-FFF2-40B4-BE49-F238E27FC236}">
                <a16:creationId xmlns:a16="http://schemas.microsoft.com/office/drawing/2014/main" id="{EAD7FDD6-49C0-4830-AB86-1A660A4B7C20}"/>
              </a:ext>
            </a:extLst>
          </p:cNvPr>
          <p:cNvSpPr/>
          <p:nvPr/>
        </p:nvSpPr>
        <p:spPr>
          <a:xfrm>
            <a:off x="9698951" y="6196240"/>
            <a:ext cx="421528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Закон устанавливает четкие правила для всех участников рынка, обеспечивая безопасное и этичное внедрение ИИ.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666" y="521970"/>
            <a:ext cx="10197941" cy="5926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sz="37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Высокорисковый ИИ под строгим надзором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758666" y="1399103"/>
            <a:ext cx="13113068" cy="606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 18 января 2026 года вводится строгое регулирование «высокорискового ИИ» — автономных систем, влияющих на права, безопасность и благополучие граждан.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758666" y="2503646"/>
            <a:ext cx="6461641" cy="1703665"/>
          </a:xfrm>
          <a:prstGeom prst="roundRect">
            <a:avLst>
              <a:gd name="adj" fmla="val 6441"/>
            </a:avLst>
          </a:prstGeom>
          <a:solidFill>
            <a:srgbClr val="F9F6F0"/>
          </a:solidFill>
          <a:ln/>
        </p:spPr>
      </p:sp>
      <p:sp>
        <p:nvSpPr>
          <p:cNvPr id="5" name="Shape 3"/>
          <p:cNvSpPr/>
          <p:nvPr/>
        </p:nvSpPr>
        <p:spPr>
          <a:xfrm>
            <a:off x="758666" y="2480786"/>
            <a:ext cx="6461641" cy="91440"/>
          </a:xfrm>
          <a:prstGeom prst="roundRect">
            <a:avLst>
              <a:gd name="adj" fmla="val 31118"/>
            </a:avLst>
          </a:prstGeom>
          <a:solidFill>
            <a:srgbClr val="D3C5B6"/>
          </a:solidFill>
          <a:ln/>
        </p:spPr>
      </p:sp>
      <p:sp>
        <p:nvSpPr>
          <p:cNvPr id="6" name="Shape 4"/>
          <p:cNvSpPr/>
          <p:nvPr/>
        </p:nvSpPr>
        <p:spPr>
          <a:xfrm>
            <a:off x="3704927" y="2219206"/>
            <a:ext cx="569000" cy="569000"/>
          </a:xfrm>
          <a:prstGeom prst="roundRect">
            <a:avLst>
              <a:gd name="adj" fmla="val 160703"/>
            </a:avLst>
          </a:prstGeom>
          <a:solidFill>
            <a:srgbClr val="D3C5B6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875663" y="2389942"/>
            <a:ext cx="227528" cy="22752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71193" y="2977872"/>
            <a:ext cx="2371130" cy="296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Алгоритмы найма</a:t>
            </a:r>
            <a:endParaRPr lang="en-US" sz="1850" b="1" dirty="0"/>
          </a:p>
        </p:txBody>
      </p:sp>
      <p:sp>
        <p:nvSpPr>
          <p:cNvPr id="9" name="Text 6"/>
          <p:cNvSpPr/>
          <p:nvPr/>
        </p:nvSpPr>
        <p:spPr>
          <a:xfrm>
            <a:off x="971193" y="3388043"/>
            <a:ext cx="6036588" cy="606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Системы отбора и оценки персонала, способные усиливать предубеждения.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7409974" y="2503646"/>
            <a:ext cx="6461760" cy="1703665"/>
          </a:xfrm>
          <a:prstGeom prst="roundRect">
            <a:avLst>
              <a:gd name="adj" fmla="val 6441"/>
            </a:avLst>
          </a:prstGeom>
          <a:solidFill>
            <a:srgbClr val="F9F6F0"/>
          </a:solidFill>
          <a:ln/>
        </p:spPr>
      </p:sp>
      <p:sp>
        <p:nvSpPr>
          <p:cNvPr id="11" name="Shape 8"/>
          <p:cNvSpPr/>
          <p:nvPr/>
        </p:nvSpPr>
        <p:spPr>
          <a:xfrm>
            <a:off x="7409974" y="2480786"/>
            <a:ext cx="6461760" cy="91440"/>
          </a:xfrm>
          <a:prstGeom prst="roundRect">
            <a:avLst>
              <a:gd name="adj" fmla="val 31118"/>
            </a:avLst>
          </a:prstGeom>
          <a:solidFill>
            <a:srgbClr val="D3C5B6"/>
          </a:solidFill>
          <a:ln/>
        </p:spPr>
      </p:sp>
      <p:sp>
        <p:nvSpPr>
          <p:cNvPr id="12" name="Shape 9"/>
          <p:cNvSpPr/>
          <p:nvPr/>
        </p:nvSpPr>
        <p:spPr>
          <a:xfrm>
            <a:off x="10356354" y="2219206"/>
            <a:ext cx="569000" cy="569000"/>
          </a:xfrm>
          <a:prstGeom prst="roundRect">
            <a:avLst>
              <a:gd name="adj" fmla="val 160703"/>
            </a:avLst>
          </a:prstGeom>
          <a:solidFill>
            <a:srgbClr val="D3C5B6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527090" y="2389942"/>
            <a:ext cx="227528" cy="22752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622500" y="2977872"/>
            <a:ext cx="3722965" cy="296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Видеонаблюдение и биометрия</a:t>
            </a:r>
            <a:endParaRPr lang="en-US" sz="1850" b="1" dirty="0"/>
          </a:p>
        </p:txBody>
      </p:sp>
      <p:sp>
        <p:nvSpPr>
          <p:cNvPr id="15" name="Text 11"/>
          <p:cNvSpPr/>
          <p:nvPr/>
        </p:nvSpPr>
        <p:spPr>
          <a:xfrm>
            <a:off x="7622500" y="3388043"/>
            <a:ext cx="6036707" cy="606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Системы распознавания лиц и анализа поведения, несущие риски для конфиденциальности.</a:t>
            </a:r>
            <a:endParaRPr lang="en-US" sz="1450" dirty="0"/>
          </a:p>
        </p:txBody>
      </p:sp>
      <p:sp>
        <p:nvSpPr>
          <p:cNvPr id="16" name="Shape 12"/>
          <p:cNvSpPr/>
          <p:nvPr/>
        </p:nvSpPr>
        <p:spPr>
          <a:xfrm>
            <a:off x="758666" y="4681418"/>
            <a:ext cx="6461641" cy="1703665"/>
          </a:xfrm>
          <a:prstGeom prst="roundRect">
            <a:avLst>
              <a:gd name="adj" fmla="val 6441"/>
            </a:avLst>
          </a:prstGeom>
          <a:solidFill>
            <a:srgbClr val="F9F6F0"/>
          </a:solidFill>
          <a:ln/>
        </p:spPr>
      </p:sp>
      <p:sp>
        <p:nvSpPr>
          <p:cNvPr id="17" name="Shape 13"/>
          <p:cNvSpPr/>
          <p:nvPr/>
        </p:nvSpPr>
        <p:spPr>
          <a:xfrm>
            <a:off x="758666" y="4658558"/>
            <a:ext cx="6461641" cy="91440"/>
          </a:xfrm>
          <a:prstGeom prst="roundRect">
            <a:avLst>
              <a:gd name="adj" fmla="val 31118"/>
            </a:avLst>
          </a:prstGeom>
          <a:solidFill>
            <a:srgbClr val="D3C5B6"/>
          </a:solidFill>
          <a:ln/>
        </p:spPr>
      </p:sp>
      <p:sp>
        <p:nvSpPr>
          <p:cNvPr id="18" name="Shape 14"/>
          <p:cNvSpPr/>
          <p:nvPr/>
        </p:nvSpPr>
        <p:spPr>
          <a:xfrm>
            <a:off x="3704927" y="4396978"/>
            <a:ext cx="569000" cy="569000"/>
          </a:xfrm>
          <a:prstGeom prst="roundRect">
            <a:avLst>
              <a:gd name="adj" fmla="val 160703"/>
            </a:avLst>
          </a:prstGeom>
          <a:solidFill>
            <a:srgbClr val="D3C5B6"/>
          </a:solidFill>
          <a:ln/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875663" y="4567714"/>
            <a:ext cx="227528" cy="22752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971193" y="5155644"/>
            <a:ext cx="3785592" cy="296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Медицинский и финансовый ИИ</a:t>
            </a:r>
            <a:endParaRPr lang="en-US" sz="1850" b="1" dirty="0"/>
          </a:p>
        </p:txBody>
      </p:sp>
      <p:sp>
        <p:nvSpPr>
          <p:cNvPr id="21" name="Text 16"/>
          <p:cNvSpPr/>
          <p:nvPr/>
        </p:nvSpPr>
        <p:spPr>
          <a:xfrm>
            <a:off x="971193" y="5565815"/>
            <a:ext cx="6036588" cy="606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ИИ для диагностики, лечения и финансового скоринга, где ошибки критичны.</a:t>
            </a:r>
            <a:endParaRPr lang="en-US" sz="1450" dirty="0"/>
          </a:p>
        </p:txBody>
      </p:sp>
      <p:sp>
        <p:nvSpPr>
          <p:cNvPr id="22" name="Shape 17"/>
          <p:cNvSpPr/>
          <p:nvPr/>
        </p:nvSpPr>
        <p:spPr>
          <a:xfrm>
            <a:off x="7409974" y="4681418"/>
            <a:ext cx="6461760" cy="1703665"/>
          </a:xfrm>
          <a:prstGeom prst="roundRect">
            <a:avLst>
              <a:gd name="adj" fmla="val 6441"/>
            </a:avLst>
          </a:prstGeom>
          <a:solidFill>
            <a:srgbClr val="F9F6F0"/>
          </a:solidFill>
          <a:ln/>
        </p:spPr>
      </p:sp>
      <p:sp>
        <p:nvSpPr>
          <p:cNvPr id="23" name="Shape 18"/>
          <p:cNvSpPr/>
          <p:nvPr/>
        </p:nvSpPr>
        <p:spPr>
          <a:xfrm>
            <a:off x="7409974" y="4658558"/>
            <a:ext cx="6461760" cy="91440"/>
          </a:xfrm>
          <a:prstGeom prst="roundRect">
            <a:avLst>
              <a:gd name="adj" fmla="val 31118"/>
            </a:avLst>
          </a:prstGeom>
          <a:solidFill>
            <a:srgbClr val="D3C5B6"/>
          </a:solidFill>
          <a:ln/>
        </p:spPr>
      </p:sp>
      <p:sp>
        <p:nvSpPr>
          <p:cNvPr id="24" name="Shape 19"/>
          <p:cNvSpPr/>
          <p:nvPr/>
        </p:nvSpPr>
        <p:spPr>
          <a:xfrm>
            <a:off x="10356354" y="4396978"/>
            <a:ext cx="569000" cy="569000"/>
          </a:xfrm>
          <a:prstGeom prst="roundRect">
            <a:avLst>
              <a:gd name="adj" fmla="val 160703"/>
            </a:avLst>
          </a:prstGeom>
          <a:solidFill>
            <a:srgbClr val="D3C5B6"/>
          </a:solidFill>
          <a:ln/>
        </p:spPr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527090" y="4567714"/>
            <a:ext cx="227528" cy="227528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7622500" y="5155644"/>
            <a:ext cx="2371130" cy="2964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ИИ в госуслугах</a:t>
            </a:r>
            <a:endParaRPr lang="en-US" sz="1850" b="1" dirty="0"/>
          </a:p>
        </p:txBody>
      </p:sp>
      <p:sp>
        <p:nvSpPr>
          <p:cNvPr id="27" name="Text 21"/>
          <p:cNvSpPr/>
          <p:nvPr/>
        </p:nvSpPr>
        <p:spPr>
          <a:xfrm>
            <a:off x="7622500" y="5565815"/>
            <a:ext cx="6036707" cy="606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Алгоритмы госорганов, влияющие на права и обязанности граждан (пособия, правосудие).</a:t>
            </a:r>
            <a:endParaRPr lang="en-US" sz="1450" dirty="0"/>
          </a:p>
        </p:txBody>
      </p:sp>
      <p:sp>
        <p:nvSpPr>
          <p:cNvPr id="28" name="Shape 22"/>
          <p:cNvSpPr/>
          <p:nvPr/>
        </p:nvSpPr>
        <p:spPr>
          <a:xfrm>
            <a:off x="758666" y="6598444"/>
            <a:ext cx="13113068" cy="1109186"/>
          </a:xfrm>
          <a:prstGeom prst="roundRect">
            <a:avLst>
              <a:gd name="adj" fmla="val 2565"/>
            </a:avLst>
          </a:prstGeom>
          <a:solidFill>
            <a:srgbClr val="E2D9CF"/>
          </a:solidFill>
          <a:ln/>
        </p:spPr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8333" y="6867644"/>
            <a:ext cx="237053" cy="189667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1375053" y="6835497"/>
            <a:ext cx="12307014" cy="606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Требования:</a:t>
            </a:r>
            <a:r>
              <a:rPr lang="en-US" sz="1450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аудит, сертификация, объяснимость, человеческий контроль, минимизация рисков, журналирование, защита данных.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9372" y="744617"/>
            <a:ext cx="7587972" cy="538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Новый инструмент для профсоюзов</a:t>
            </a:r>
            <a:endParaRPr lang="en-US" sz="3350" dirty="0"/>
          </a:p>
        </p:txBody>
      </p:sp>
      <p:sp>
        <p:nvSpPr>
          <p:cNvPr id="3" name="Text 1"/>
          <p:cNvSpPr/>
          <p:nvPr/>
        </p:nvSpPr>
        <p:spPr>
          <a:xfrm>
            <a:off x="689372" y="1541621"/>
            <a:ext cx="13251656" cy="551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Новый закон наделяет профсоюзы юридическими инструментами для защиты прав работников от алгоритмических систем, особенно высокорискового ИИ.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689372" y="2545437"/>
            <a:ext cx="4302323" cy="1825704"/>
          </a:xfrm>
          <a:prstGeom prst="roundRect">
            <a:avLst>
              <a:gd name="adj" fmla="val 6010"/>
            </a:avLst>
          </a:prstGeom>
          <a:solidFill>
            <a:srgbClr val="F9F6F0"/>
          </a:solidFill>
          <a:ln/>
        </p:spPr>
      </p:sp>
      <p:sp>
        <p:nvSpPr>
          <p:cNvPr id="5" name="Shape 3"/>
          <p:cNvSpPr/>
          <p:nvPr/>
        </p:nvSpPr>
        <p:spPr>
          <a:xfrm>
            <a:off x="689372" y="2522577"/>
            <a:ext cx="4302323" cy="91440"/>
          </a:xfrm>
          <a:prstGeom prst="roundRect">
            <a:avLst>
              <a:gd name="adj" fmla="val 28272"/>
            </a:avLst>
          </a:prstGeom>
          <a:solidFill>
            <a:srgbClr val="D3C5B6"/>
          </a:solidFill>
          <a:ln/>
        </p:spPr>
      </p:sp>
      <p:sp>
        <p:nvSpPr>
          <p:cNvPr id="6" name="Shape 4"/>
          <p:cNvSpPr/>
          <p:nvPr/>
        </p:nvSpPr>
        <p:spPr>
          <a:xfrm>
            <a:off x="2581989" y="2286953"/>
            <a:ext cx="516969" cy="516969"/>
          </a:xfrm>
          <a:prstGeom prst="roundRect">
            <a:avLst>
              <a:gd name="adj" fmla="val 176877"/>
            </a:avLst>
          </a:prstGeom>
          <a:solidFill>
            <a:srgbClr val="D3C5B6"/>
          </a:solidFill>
          <a:ln/>
        </p:spPr>
      </p:sp>
      <p:sp>
        <p:nvSpPr>
          <p:cNvPr id="7" name="Text 5"/>
          <p:cNvSpPr/>
          <p:nvPr/>
        </p:nvSpPr>
        <p:spPr>
          <a:xfrm>
            <a:off x="2737009" y="2416135"/>
            <a:ext cx="206812" cy="258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84515" y="2976205"/>
            <a:ext cx="3828336" cy="269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Проверка алгоритмов работодателя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884515" y="3348752"/>
            <a:ext cx="3912037" cy="827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Профсоюзы могут запрашивать информацию об ИИ-системах и их влиянии на условия труда, обеспечивая прозрачность.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163979" y="2545437"/>
            <a:ext cx="4302323" cy="1825704"/>
          </a:xfrm>
          <a:prstGeom prst="roundRect">
            <a:avLst>
              <a:gd name="adj" fmla="val 6010"/>
            </a:avLst>
          </a:prstGeom>
          <a:solidFill>
            <a:srgbClr val="F9F6F0"/>
          </a:solidFill>
          <a:ln/>
        </p:spPr>
      </p:sp>
      <p:sp>
        <p:nvSpPr>
          <p:cNvPr id="11" name="Shape 9"/>
          <p:cNvSpPr/>
          <p:nvPr/>
        </p:nvSpPr>
        <p:spPr>
          <a:xfrm>
            <a:off x="5163979" y="2522577"/>
            <a:ext cx="4302323" cy="91440"/>
          </a:xfrm>
          <a:prstGeom prst="roundRect">
            <a:avLst>
              <a:gd name="adj" fmla="val 28272"/>
            </a:avLst>
          </a:prstGeom>
          <a:solidFill>
            <a:srgbClr val="D3C5B6"/>
          </a:solidFill>
          <a:ln/>
        </p:spPr>
      </p:sp>
      <p:sp>
        <p:nvSpPr>
          <p:cNvPr id="12" name="Shape 10"/>
          <p:cNvSpPr/>
          <p:nvPr/>
        </p:nvSpPr>
        <p:spPr>
          <a:xfrm>
            <a:off x="7056596" y="2286953"/>
            <a:ext cx="516969" cy="516969"/>
          </a:xfrm>
          <a:prstGeom prst="roundRect">
            <a:avLst>
              <a:gd name="adj" fmla="val 176877"/>
            </a:avLst>
          </a:prstGeom>
          <a:solidFill>
            <a:srgbClr val="D3C5B6"/>
          </a:solidFill>
          <a:ln/>
        </p:spPr>
      </p:sp>
      <p:sp>
        <p:nvSpPr>
          <p:cNvPr id="13" name="Text 11"/>
          <p:cNvSpPr/>
          <p:nvPr/>
        </p:nvSpPr>
        <p:spPr>
          <a:xfrm>
            <a:off x="7211616" y="2416135"/>
            <a:ext cx="206812" cy="258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359122" y="2976205"/>
            <a:ext cx="2943225" cy="269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Выявление дискриминации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5359122" y="3348752"/>
            <a:ext cx="3912037" cy="551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Профсоюзы могут проверять алгоритмы на скрытую или явную дискриминацию.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9638586" y="2545437"/>
            <a:ext cx="4302323" cy="1825704"/>
          </a:xfrm>
          <a:prstGeom prst="roundRect">
            <a:avLst>
              <a:gd name="adj" fmla="val 6010"/>
            </a:avLst>
          </a:prstGeom>
          <a:solidFill>
            <a:srgbClr val="F9F6F0"/>
          </a:solidFill>
          <a:ln/>
        </p:spPr>
      </p:sp>
      <p:sp>
        <p:nvSpPr>
          <p:cNvPr id="17" name="Shape 15"/>
          <p:cNvSpPr/>
          <p:nvPr/>
        </p:nvSpPr>
        <p:spPr>
          <a:xfrm>
            <a:off x="9638586" y="2522577"/>
            <a:ext cx="4302323" cy="91440"/>
          </a:xfrm>
          <a:prstGeom prst="roundRect">
            <a:avLst>
              <a:gd name="adj" fmla="val 28272"/>
            </a:avLst>
          </a:prstGeom>
          <a:solidFill>
            <a:srgbClr val="D3C5B6"/>
          </a:solidFill>
          <a:ln/>
        </p:spPr>
      </p:sp>
      <p:sp>
        <p:nvSpPr>
          <p:cNvPr id="18" name="Shape 16"/>
          <p:cNvSpPr/>
          <p:nvPr/>
        </p:nvSpPr>
        <p:spPr>
          <a:xfrm>
            <a:off x="11531203" y="2286953"/>
            <a:ext cx="516969" cy="516969"/>
          </a:xfrm>
          <a:prstGeom prst="roundRect">
            <a:avLst>
              <a:gd name="adj" fmla="val 176877"/>
            </a:avLst>
          </a:prstGeom>
          <a:solidFill>
            <a:srgbClr val="D3C5B6"/>
          </a:solidFill>
          <a:ln/>
        </p:spPr>
      </p:sp>
      <p:sp>
        <p:nvSpPr>
          <p:cNvPr id="19" name="Text 17"/>
          <p:cNvSpPr/>
          <p:nvPr/>
        </p:nvSpPr>
        <p:spPr>
          <a:xfrm>
            <a:off x="11686223" y="2416135"/>
            <a:ext cx="206812" cy="258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3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9833729" y="2976205"/>
            <a:ext cx="2624257" cy="269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Контроль оценки рисков</a:t>
            </a:r>
            <a:endParaRPr lang="en-US" sz="1650" dirty="0"/>
          </a:p>
        </p:txBody>
      </p:sp>
      <p:sp>
        <p:nvSpPr>
          <p:cNvPr id="21" name="Text 19"/>
          <p:cNvSpPr/>
          <p:nvPr/>
        </p:nvSpPr>
        <p:spPr>
          <a:xfrm>
            <a:off x="9833729" y="3348752"/>
            <a:ext cx="3912037" cy="8272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Профсоюзы имеют право требовать документацию об оценках рисков для высокорисковых ИИ-систем.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689372" y="4801910"/>
            <a:ext cx="6539627" cy="1549956"/>
          </a:xfrm>
          <a:prstGeom prst="roundRect">
            <a:avLst>
              <a:gd name="adj" fmla="val 7079"/>
            </a:avLst>
          </a:prstGeom>
          <a:solidFill>
            <a:srgbClr val="F9F6F0"/>
          </a:solidFill>
          <a:ln/>
        </p:spPr>
      </p:sp>
      <p:sp>
        <p:nvSpPr>
          <p:cNvPr id="23" name="Shape 21"/>
          <p:cNvSpPr/>
          <p:nvPr/>
        </p:nvSpPr>
        <p:spPr>
          <a:xfrm>
            <a:off x="689372" y="4779050"/>
            <a:ext cx="6539627" cy="91440"/>
          </a:xfrm>
          <a:prstGeom prst="roundRect">
            <a:avLst>
              <a:gd name="adj" fmla="val 28272"/>
            </a:avLst>
          </a:prstGeom>
          <a:solidFill>
            <a:srgbClr val="D3C5B6"/>
          </a:solidFill>
          <a:ln/>
        </p:spPr>
      </p:sp>
      <p:sp>
        <p:nvSpPr>
          <p:cNvPr id="24" name="Shape 22"/>
          <p:cNvSpPr/>
          <p:nvPr/>
        </p:nvSpPr>
        <p:spPr>
          <a:xfrm>
            <a:off x="3700701" y="4543425"/>
            <a:ext cx="516969" cy="516969"/>
          </a:xfrm>
          <a:prstGeom prst="roundRect">
            <a:avLst>
              <a:gd name="adj" fmla="val 176877"/>
            </a:avLst>
          </a:prstGeom>
          <a:solidFill>
            <a:srgbClr val="D3C5B6"/>
          </a:solidFill>
          <a:ln/>
        </p:spPr>
      </p:sp>
      <p:sp>
        <p:nvSpPr>
          <p:cNvPr id="25" name="Text 23"/>
          <p:cNvSpPr/>
          <p:nvPr/>
        </p:nvSpPr>
        <p:spPr>
          <a:xfrm>
            <a:off x="3855720" y="4672608"/>
            <a:ext cx="206812" cy="258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4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884515" y="5232678"/>
            <a:ext cx="2154317" cy="269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Соответствие ТК РК</a:t>
            </a:r>
            <a:endParaRPr lang="en-US" sz="1650" dirty="0"/>
          </a:p>
        </p:txBody>
      </p:sp>
      <p:sp>
        <p:nvSpPr>
          <p:cNvPr id="27" name="Text 25"/>
          <p:cNvSpPr/>
          <p:nvPr/>
        </p:nvSpPr>
        <p:spPr>
          <a:xfrm>
            <a:off x="884515" y="5605224"/>
            <a:ext cx="6149340" cy="551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Закон позволяет анализировать соответствие ИИ-систем нормам Трудового кодекса Республики Казахстан.</a:t>
            </a:r>
            <a:endParaRPr lang="en-US" sz="1350" dirty="0"/>
          </a:p>
        </p:txBody>
      </p:sp>
      <p:sp>
        <p:nvSpPr>
          <p:cNvPr id="28" name="Shape 26"/>
          <p:cNvSpPr/>
          <p:nvPr/>
        </p:nvSpPr>
        <p:spPr>
          <a:xfrm>
            <a:off x="7401282" y="4801910"/>
            <a:ext cx="6539627" cy="1549956"/>
          </a:xfrm>
          <a:prstGeom prst="roundRect">
            <a:avLst>
              <a:gd name="adj" fmla="val 7079"/>
            </a:avLst>
          </a:prstGeom>
          <a:solidFill>
            <a:srgbClr val="F9F6F0"/>
          </a:solidFill>
          <a:ln/>
        </p:spPr>
      </p:sp>
      <p:sp>
        <p:nvSpPr>
          <p:cNvPr id="29" name="Shape 27"/>
          <p:cNvSpPr/>
          <p:nvPr/>
        </p:nvSpPr>
        <p:spPr>
          <a:xfrm>
            <a:off x="7401282" y="4779050"/>
            <a:ext cx="6539627" cy="91440"/>
          </a:xfrm>
          <a:prstGeom prst="roundRect">
            <a:avLst>
              <a:gd name="adj" fmla="val 28272"/>
            </a:avLst>
          </a:prstGeom>
          <a:solidFill>
            <a:srgbClr val="D3C5B6"/>
          </a:solidFill>
          <a:ln/>
        </p:spPr>
      </p:sp>
      <p:sp>
        <p:nvSpPr>
          <p:cNvPr id="30" name="Shape 28"/>
          <p:cNvSpPr/>
          <p:nvPr/>
        </p:nvSpPr>
        <p:spPr>
          <a:xfrm>
            <a:off x="10412611" y="4543425"/>
            <a:ext cx="516969" cy="516969"/>
          </a:xfrm>
          <a:prstGeom prst="roundRect">
            <a:avLst>
              <a:gd name="adj" fmla="val 176877"/>
            </a:avLst>
          </a:prstGeom>
          <a:solidFill>
            <a:srgbClr val="D3C5B6"/>
          </a:solidFill>
          <a:ln/>
        </p:spPr>
      </p:sp>
      <p:sp>
        <p:nvSpPr>
          <p:cNvPr id="31" name="Text 29"/>
          <p:cNvSpPr/>
          <p:nvPr/>
        </p:nvSpPr>
        <p:spPr>
          <a:xfrm>
            <a:off x="10567630" y="4672608"/>
            <a:ext cx="206812" cy="2584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5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7596426" y="5232678"/>
            <a:ext cx="2410897" cy="269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Требование аудита ИИ</a:t>
            </a:r>
            <a:endParaRPr lang="en-US" sz="1650" dirty="0"/>
          </a:p>
        </p:txBody>
      </p:sp>
      <p:sp>
        <p:nvSpPr>
          <p:cNvPr id="33" name="Text 31"/>
          <p:cNvSpPr/>
          <p:nvPr/>
        </p:nvSpPr>
        <p:spPr>
          <a:xfrm>
            <a:off x="7596426" y="5605224"/>
            <a:ext cx="6149340" cy="551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При обоснованных подозрениях профсоюзы могут требовать независимого аудита ИИ-систем.</a:t>
            </a:r>
            <a:endParaRPr lang="en-US" sz="1350" dirty="0"/>
          </a:p>
        </p:txBody>
      </p:sp>
      <p:sp>
        <p:nvSpPr>
          <p:cNvPr id="34" name="Text 32"/>
          <p:cNvSpPr/>
          <p:nvPr/>
        </p:nvSpPr>
        <p:spPr>
          <a:xfrm>
            <a:off x="947857" y="6739533"/>
            <a:ext cx="12993172" cy="551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50" b="1" dirty="0">
                <a:solidFill>
                  <a:srgbClr val="746558"/>
                </a:solidFill>
                <a:highlight>
                  <a:srgbClr val="D3C5B6"/>
                </a:highlight>
                <a:latin typeface="Gelasio" pitchFamily="34" charset="0"/>
                <a:ea typeface="Gelasio" pitchFamily="34" charset="-122"/>
                <a:cs typeface="Gelasio" pitchFamily="34" charset="-120"/>
              </a:rPr>
              <a:t>Фундаментальное изменение:</a:t>
            </a:r>
            <a:r>
              <a:rPr lang="en-US" sz="13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при ошибке алгоритма ответственность несёт работодатель, а не технология. Работодатель обязан гарантировать надежность, справедливость и отсутствие дискриминации ИИ-систем.</a:t>
            </a:r>
            <a:endParaRPr lang="en-US" sz="1350" dirty="0"/>
          </a:p>
        </p:txBody>
      </p:sp>
      <p:sp>
        <p:nvSpPr>
          <p:cNvPr id="35" name="Shape 33"/>
          <p:cNvSpPr/>
          <p:nvPr/>
        </p:nvSpPr>
        <p:spPr>
          <a:xfrm>
            <a:off x="689372" y="6545699"/>
            <a:ext cx="22860" cy="939165"/>
          </a:xfrm>
          <a:prstGeom prst="rect">
            <a:avLst/>
          </a:prstGeom>
          <a:solidFill>
            <a:srgbClr val="D3C5B6"/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96616"/>
            <a:ext cx="91553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Новая правовая отрасль для юристов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513528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Закон создает новые права для работников, балансируя инновации ИИ с защитой прав человека и формируя новый рынок юридических услуг.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357020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Права работников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4078724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 объяснение решений ИИ:</a:t>
            </a: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требовать понятного объяснения алгоритмов, влияющих на труд.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4783217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 человеческий пересмотр:</a:t>
            </a: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отказ от полностью автоматизированных решений ИИ.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5487710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 аудит и возмещение ущерба:</a:t>
            </a: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требовать проверки ИИ и компенсации за причиненный вред.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564874" y="357020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Услуги юристов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7564874" y="4078724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AI-комплаенс и аудит:</a:t>
            </a: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обеспечение соответствия ИИ-систем законодательству.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564874" y="4783217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Защита от дискриминации:</a:t>
            </a: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представительство работников в спорах, связанных с ИИ.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564874" y="5487710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b="1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Консультирование и обучение:</a:t>
            </a: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по выбору, внедрению и правовым аспектам ИИ.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93790" y="6415445"/>
            <a:ext cx="1304282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Это открывает значительные перспективы для юристов в новой, критически важной области права.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6934" y="739705"/>
            <a:ext cx="9368909" cy="551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600" b="1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Экономические и социальные последствия</a:t>
            </a:r>
            <a:endParaRPr lang="en-US" sz="3600" b="1" dirty="0"/>
          </a:p>
        </p:txBody>
      </p:sp>
      <p:sp>
        <p:nvSpPr>
          <p:cNvPr id="4" name="Shape 2"/>
          <p:cNvSpPr/>
          <p:nvPr/>
        </p:nvSpPr>
        <p:spPr>
          <a:xfrm>
            <a:off x="716934" y="5102780"/>
            <a:ext cx="13219033" cy="22860"/>
          </a:xfrm>
          <a:prstGeom prst="roundRect">
            <a:avLst>
              <a:gd name="adj" fmla="val 115762"/>
            </a:avLst>
          </a:prstGeom>
          <a:solidFill>
            <a:srgbClr val="D4CEC3"/>
          </a:solidFill>
          <a:ln/>
        </p:spPr>
      </p:sp>
      <p:sp>
        <p:nvSpPr>
          <p:cNvPr id="5" name="Shape 3"/>
          <p:cNvSpPr/>
          <p:nvPr/>
        </p:nvSpPr>
        <p:spPr>
          <a:xfrm>
            <a:off x="3954958" y="4573607"/>
            <a:ext cx="22860" cy="529233"/>
          </a:xfrm>
          <a:prstGeom prst="roundRect">
            <a:avLst>
              <a:gd name="adj" fmla="val 115762"/>
            </a:avLst>
          </a:prstGeom>
          <a:solidFill>
            <a:srgbClr val="D4CEC3"/>
          </a:solidFill>
          <a:ln/>
        </p:spPr>
      </p:sp>
      <p:sp>
        <p:nvSpPr>
          <p:cNvPr id="6" name="Shape 4"/>
          <p:cNvSpPr/>
          <p:nvPr/>
        </p:nvSpPr>
        <p:spPr>
          <a:xfrm>
            <a:off x="3768030" y="4904363"/>
            <a:ext cx="396835" cy="396835"/>
          </a:xfrm>
          <a:prstGeom prst="roundRect">
            <a:avLst>
              <a:gd name="adj" fmla="val 6669"/>
            </a:avLst>
          </a:prstGeom>
          <a:solidFill>
            <a:srgbClr val="EEE8DD"/>
          </a:solidFill>
          <a:ln/>
        </p:spPr>
      </p:sp>
      <p:sp>
        <p:nvSpPr>
          <p:cNvPr id="7" name="Text 5"/>
          <p:cNvSpPr/>
          <p:nvPr/>
        </p:nvSpPr>
        <p:spPr>
          <a:xfrm>
            <a:off x="3834110" y="4937343"/>
            <a:ext cx="264557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1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797790" y="2886432"/>
            <a:ext cx="2337554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Легальный рынок ИИ</a:t>
            </a:r>
            <a:endParaRPr lang="en-US" b="1" dirty="0"/>
          </a:p>
        </p:txBody>
      </p:sp>
      <p:sp>
        <p:nvSpPr>
          <p:cNvPr id="9" name="Text 7"/>
          <p:cNvSpPr/>
          <p:nvPr/>
        </p:nvSpPr>
        <p:spPr>
          <a:xfrm>
            <a:off x="893266" y="3267908"/>
            <a:ext cx="6146602" cy="846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ИИ-стартапы получают чёткую правовую среду для роста. Юридическая определённость снижает барьеры, стимулирует инновации и уменьшает риски для инвесторов.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7314783" y="5102721"/>
            <a:ext cx="22860" cy="529233"/>
          </a:xfrm>
          <a:prstGeom prst="roundRect">
            <a:avLst>
              <a:gd name="adj" fmla="val 115762"/>
            </a:avLst>
          </a:prstGeom>
          <a:solidFill>
            <a:srgbClr val="D4CEC3"/>
          </a:solidFill>
          <a:ln/>
        </p:spPr>
      </p:sp>
      <p:sp>
        <p:nvSpPr>
          <p:cNvPr id="11" name="Shape 9"/>
          <p:cNvSpPr/>
          <p:nvPr/>
        </p:nvSpPr>
        <p:spPr>
          <a:xfrm>
            <a:off x="7127855" y="4904363"/>
            <a:ext cx="396835" cy="396835"/>
          </a:xfrm>
          <a:prstGeom prst="roundRect">
            <a:avLst>
              <a:gd name="adj" fmla="val 6669"/>
            </a:avLst>
          </a:prstGeom>
          <a:solidFill>
            <a:srgbClr val="EEE8DD"/>
          </a:solidFill>
          <a:ln/>
        </p:spPr>
      </p:sp>
      <p:sp>
        <p:nvSpPr>
          <p:cNvPr id="12" name="Text 10"/>
          <p:cNvSpPr/>
          <p:nvPr/>
        </p:nvSpPr>
        <p:spPr>
          <a:xfrm>
            <a:off x="7193934" y="4937343"/>
            <a:ext cx="264557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2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787806" y="5808464"/>
            <a:ext cx="3077051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Государственное внедрение</a:t>
            </a:r>
            <a:endParaRPr lang="en-US" b="1" dirty="0"/>
          </a:p>
        </p:txBody>
      </p:sp>
      <p:sp>
        <p:nvSpPr>
          <p:cNvPr id="14" name="Text 12"/>
          <p:cNvSpPr/>
          <p:nvPr/>
        </p:nvSpPr>
        <p:spPr>
          <a:xfrm>
            <a:off x="4253091" y="6189940"/>
            <a:ext cx="6146602" cy="846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Госорганы могут внедрять ИИ-системы для повышения эффективности услуг и улучшения качества жизни. Формируется спрос на «AI-безопасные» решения с учётом этики и прозрачности.</a:t>
            </a: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10674727" y="4573607"/>
            <a:ext cx="22860" cy="529233"/>
          </a:xfrm>
          <a:prstGeom prst="roundRect">
            <a:avLst>
              <a:gd name="adj" fmla="val 115762"/>
            </a:avLst>
          </a:prstGeom>
          <a:solidFill>
            <a:srgbClr val="D4CEC3"/>
          </a:solidFill>
          <a:ln/>
        </p:spPr>
      </p:sp>
      <p:sp>
        <p:nvSpPr>
          <p:cNvPr id="16" name="Shape 14"/>
          <p:cNvSpPr/>
          <p:nvPr/>
        </p:nvSpPr>
        <p:spPr>
          <a:xfrm>
            <a:off x="10487799" y="4904363"/>
            <a:ext cx="396835" cy="396835"/>
          </a:xfrm>
          <a:prstGeom prst="roundRect">
            <a:avLst>
              <a:gd name="adj" fmla="val 6669"/>
            </a:avLst>
          </a:prstGeom>
          <a:solidFill>
            <a:srgbClr val="EEE8DD"/>
          </a:solidFill>
          <a:ln/>
        </p:spPr>
      </p:sp>
      <p:sp>
        <p:nvSpPr>
          <p:cNvPr id="17" name="Text 15"/>
          <p:cNvSpPr/>
          <p:nvPr/>
        </p:nvSpPr>
        <p:spPr>
          <a:xfrm>
            <a:off x="10553878" y="4937343"/>
            <a:ext cx="264557" cy="3307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5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3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9583757" y="2886432"/>
            <a:ext cx="2205157" cy="2756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50"/>
              </a:lnSpc>
              <a:buNone/>
            </a:pPr>
            <a:r>
              <a:rPr lang="en-US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Защита прав людей</a:t>
            </a:r>
            <a:endParaRPr lang="en-US" b="1" dirty="0"/>
          </a:p>
        </p:txBody>
      </p:sp>
      <p:sp>
        <p:nvSpPr>
          <p:cNvPr id="19" name="Text 17"/>
          <p:cNvSpPr/>
          <p:nvPr/>
        </p:nvSpPr>
        <p:spPr>
          <a:xfrm>
            <a:off x="7613034" y="3267908"/>
            <a:ext cx="6146602" cy="11291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Закон утверждает принцип: «Человек важнее алгоритма». Он защищает от дискриминации и подмены решений ИИ, давая гражданам право на объяснение, оспаривание и человеческий контроль.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77359"/>
            <a:ext cx="876038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ИИ в трудовых отношениях сегодня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79427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Интеграция ИИ в управление персоналом трансформирует трудовые отношения, предлагая оптимизацию, но и создавая риски для прав работников.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793790" y="2850952"/>
            <a:ext cx="406943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Применение ИИ работодателями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93790" y="3359468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Анализ резюме и отбор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93790" y="3746421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Оценка эффективности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93790" y="4133374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Автоматизация графиков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93790" y="4520327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Прогнозирование увольнений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93790" y="4907280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Анализ переписки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93790" y="5294233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Распределение задач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93790" y="5681186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Системы контроля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564874" y="2850952"/>
            <a:ext cx="294989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Возникающие риски ИИ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564874" y="3359468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Ошибки системы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564874" y="3746421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Предвзятость и дискриминация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564874" y="4133374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Нарушение прав (личная информация)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564874" y="4520327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Отсутствие прозрачности</a:t>
            </a: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7564874" y="4907280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Алгоритмическое давление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7564874" y="5294233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Незаконная обработка данных</a:t>
            </a: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93790" y="6291382"/>
            <a:ext cx="13042821" cy="1160740"/>
          </a:xfrm>
          <a:prstGeom prst="roundRect">
            <a:avLst>
              <a:gd name="adj" fmla="val 2565"/>
            </a:avLst>
          </a:prstGeom>
          <a:solidFill>
            <a:srgbClr val="E2D9CF"/>
          </a:solidFill>
          <a:ln/>
        </p:spPr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48" y="6579037"/>
            <a:ext cx="248007" cy="198358"/>
          </a:xfrm>
          <a:prstGeom prst="rect">
            <a:avLst/>
          </a:prstGeom>
        </p:spPr>
      </p:pic>
      <p:sp>
        <p:nvSpPr>
          <p:cNvPr id="21" name="Text 18"/>
          <p:cNvSpPr/>
          <p:nvPr/>
        </p:nvSpPr>
        <p:spPr>
          <a:xfrm>
            <a:off x="1438513" y="6539270"/>
            <a:ext cx="121997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Ключевой момент:</a:t>
            </a:r>
            <a:r>
              <a:rPr lang="en-US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ИИ может быть инструментом защиты прав работников, если используется этично и в рамках законодательства.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570071"/>
            <a:ext cx="6629519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ru-RU" sz="3900" b="1" dirty="0"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ИИ, я</a:t>
            </a:r>
            <a:r>
              <a:rPr lang="en-US" sz="3900" b="1" dirty="0" err="1"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зыковая</a:t>
            </a:r>
            <a:r>
              <a:rPr lang="en-US" sz="3900" b="1" dirty="0"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 модель и </a:t>
            </a:r>
            <a:r>
              <a:rPr lang="en-US" sz="3900" b="1" dirty="0" err="1"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промпт</a:t>
            </a:r>
            <a:r>
              <a:rPr lang="ru-RU" sz="3900" b="1" dirty="0"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 - терминология</a:t>
            </a:r>
            <a:endParaRPr lang="en-US" sz="3900" b="1" dirty="0"/>
          </a:p>
        </p:txBody>
      </p:sp>
      <p:sp>
        <p:nvSpPr>
          <p:cNvPr id="3" name="Text 1"/>
          <p:cNvSpPr/>
          <p:nvPr/>
        </p:nvSpPr>
        <p:spPr>
          <a:xfrm>
            <a:off x="936665" y="3678150"/>
            <a:ext cx="297215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Языковая модель (LLM)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936665" y="4177725"/>
            <a:ext cx="62793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ru-RU" dirty="0">
                <a:latin typeface="Gelasio" pitchFamily="34" charset="0"/>
                <a:ea typeface="Gelasio" pitchFamily="34" charset="-122"/>
                <a:cs typeface="Gelasio" pitchFamily="34" charset="-120"/>
              </a:rPr>
              <a:t>LLM (большая языковая модель) — это тип искусственного интеллекта, который обучен на огромных объемах текста и может понимать и генерировать человеческий язык. 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36665" y="5346829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500"/>
              </a:lnSpc>
            </a:pPr>
            <a:r>
              <a:rPr lang="en-US" b="1" dirty="0">
                <a:highlight>
                  <a:srgbClr val="C0C0C0"/>
                </a:highlight>
                <a:latin typeface="Gelasio" pitchFamily="34" charset="0"/>
                <a:ea typeface="Gelasio" pitchFamily="34" charset="-122"/>
                <a:cs typeface="Gelasio" pitchFamily="34" charset="-120"/>
              </a:rPr>
              <a:t>Примеры:</a:t>
            </a:r>
            <a:r>
              <a:rPr lang="en-US" dirty="0">
                <a:highlight>
                  <a:srgbClr val="C0C0C0"/>
                </a:highlight>
                <a:latin typeface="Gelasio" pitchFamily="34" charset="0"/>
                <a:ea typeface="Gelasio" pitchFamily="34" charset="-122"/>
                <a:cs typeface="Gelasio" pitchFamily="34" charset="-120"/>
              </a:rPr>
              <a:t> Perplexity</a:t>
            </a:r>
            <a:r>
              <a:rPr lang="ru-RU" dirty="0">
                <a:highlight>
                  <a:srgbClr val="C0C0C0"/>
                </a:highlight>
                <a:latin typeface="Gelasio" pitchFamily="34" charset="0"/>
                <a:ea typeface="Gelasio" pitchFamily="34" charset="-122"/>
                <a:cs typeface="Gelasio" pitchFamily="34" charset="-120"/>
              </a:rPr>
              <a:t>, </a:t>
            </a:r>
            <a:r>
              <a:rPr lang="en-US" dirty="0" err="1">
                <a:highlight>
                  <a:srgbClr val="C0C0C0"/>
                </a:highlight>
                <a:latin typeface="Gelasio" pitchFamily="34" charset="0"/>
                <a:ea typeface="Gelasio" pitchFamily="34" charset="-122"/>
                <a:cs typeface="Gelasio" pitchFamily="34" charset="-120"/>
              </a:rPr>
              <a:t>ChatGPT</a:t>
            </a:r>
            <a:r>
              <a:rPr lang="en-US" dirty="0">
                <a:highlight>
                  <a:srgbClr val="C0C0C0"/>
                </a:highlight>
                <a:latin typeface="Gelasio" pitchFamily="34" charset="0"/>
                <a:ea typeface="Gelasio" pitchFamily="34" charset="-122"/>
                <a:cs typeface="Gelasio" pitchFamily="34" charset="-120"/>
              </a:rPr>
              <a:t>,</a:t>
            </a:r>
            <a:r>
              <a:rPr lang="ru-RU" dirty="0">
                <a:highlight>
                  <a:srgbClr val="C0C0C0"/>
                </a:highlight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en-US" dirty="0">
                <a:highlight>
                  <a:srgbClr val="C0C0C0"/>
                </a:highlight>
                <a:latin typeface="Gelasio" pitchFamily="34" charset="0"/>
                <a:ea typeface="Gelasio" pitchFamily="34" charset="-122"/>
                <a:cs typeface="Gelasio" pitchFamily="34" charset="-120"/>
              </a:rPr>
              <a:t>Claude, Gemini, Grok</a:t>
            </a:r>
            <a:r>
              <a:rPr lang="ru-RU" dirty="0">
                <a:highlight>
                  <a:srgbClr val="C0C0C0"/>
                </a:highlight>
                <a:latin typeface="Gelasio" pitchFamily="34" charset="0"/>
                <a:ea typeface="Gelasio" pitchFamily="34" charset="-122"/>
                <a:cs typeface="Gelasio" pitchFamily="34" charset="-120"/>
              </a:rPr>
              <a:t>,</a:t>
            </a:r>
          </a:p>
          <a:p>
            <a:pPr>
              <a:lnSpc>
                <a:spcPts val="2500"/>
              </a:lnSpc>
            </a:pPr>
            <a:r>
              <a:rPr lang="en-US" dirty="0" err="1">
                <a:highlight>
                  <a:srgbClr val="C0C0C0"/>
                </a:highlight>
                <a:latin typeface="Gelasio" pitchFamily="34" charset="0"/>
                <a:ea typeface="Gelasio" pitchFamily="34" charset="-122"/>
                <a:cs typeface="Gelasio" pitchFamily="34" charset="-120"/>
              </a:rPr>
              <a:t>Qwen</a:t>
            </a:r>
            <a:r>
              <a:rPr lang="en-US" dirty="0">
                <a:highlight>
                  <a:srgbClr val="C0C0C0"/>
                </a:highlight>
                <a:latin typeface="Gelasio" pitchFamily="34" charset="0"/>
                <a:ea typeface="Gelasio" pitchFamily="34" charset="-122"/>
                <a:cs typeface="Gelasio" pitchFamily="34" charset="-120"/>
              </a:rPr>
              <a:t>, </a:t>
            </a:r>
            <a:r>
              <a:rPr lang="en-US" dirty="0" err="1">
                <a:highlight>
                  <a:srgbClr val="C0C0C0"/>
                </a:highlight>
                <a:latin typeface="Gelasio" pitchFamily="34" charset="0"/>
                <a:ea typeface="Gelasio" pitchFamily="34" charset="-122"/>
                <a:cs typeface="Gelasio" pitchFamily="34" charset="-120"/>
              </a:rPr>
              <a:t>Deepseek</a:t>
            </a:r>
            <a:r>
              <a:rPr lang="en-US" dirty="0">
                <a:highlight>
                  <a:srgbClr val="C0C0C0"/>
                </a:highlight>
                <a:latin typeface="Gelasio" pitchFamily="34" charset="0"/>
                <a:ea typeface="Gelasio" pitchFamily="34" charset="-122"/>
                <a:cs typeface="Gelasio" pitchFamily="34" charset="-120"/>
              </a:rPr>
              <a:t>, Kimi K2, Copilot, Llama</a:t>
            </a:r>
            <a:r>
              <a:rPr lang="ru-RU" dirty="0">
                <a:highlight>
                  <a:srgbClr val="C0C0C0"/>
                </a:highlight>
                <a:latin typeface="Gelasio" pitchFamily="34" charset="0"/>
                <a:ea typeface="Gelasio" pitchFamily="34" charset="-122"/>
                <a:cs typeface="Gelasio" pitchFamily="34" charset="-120"/>
              </a:rPr>
              <a:t> (</a:t>
            </a:r>
            <a:r>
              <a:rPr lang="en-US" dirty="0">
                <a:highlight>
                  <a:srgbClr val="C0C0C0"/>
                </a:highlight>
                <a:latin typeface="Gelasio" pitchFamily="34" charset="0"/>
                <a:ea typeface="Gelasio" pitchFamily="34" charset="-122"/>
                <a:cs typeface="Gelasio" pitchFamily="34" charset="-120"/>
              </a:rPr>
              <a:t>Meta</a:t>
            </a:r>
            <a:r>
              <a:rPr lang="ru-RU" dirty="0">
                <a:highlight>
                  <a:srgbClr val="C0C0C0"/>
                </a:highlight>
                <a:latin typeface="Gelasio" pitchFamily="34" charset="0"/>
                <a:ea typeface="Gelasio" pitchFamily="34" charset="-122"/>
                <a:cs typeface="Gelasio" pitchFamily="34" charset="-120"/>
              </a:rPr>
              <a:t>)</a:t>
            </a:r>
            <a:r>
              <a:rPr lang="en-US" dirty="0">
                <a:highlight>
                  <a:srgbClr val="C0C0C0"/>
                </a:highlight>
                <a:latin typeface="Gelasio" pitchFamily="34" charset="0"/>
                <a:ea typeface="Gelasio" pitchFamily="34" charset="-122"/>
                <a:cs typeface="Gelasio" pitchFamily="34" charset="-120"/>
              </a:rPr>
              <a:t> </a:t>
            </a:r>
            <a:r>
              <a:rPr lang="kk-KZ">
                <a:highlight>
                  <a:srgbClr val="C0C0C0"/>
                </a:highlight>
                <a:latin typeface="Gelasio" pitchFamily="34" charset="0"/>
                <a:ea typeface="Gelasio" pitchFamily="34" charset="-122"/>
                <a:cs typeface="Gelasio" pitchFamily="34" charset="-120"/>
              </a:rPr>
              <a:t>и др</a:t>
            </a:r>
            <a:r>
              <a:rPr lang="en-US">
                <a:highlight>
                  <a:srgbClr val="C0C0C0"/>
                </a:highlight>
                <a:latin typeface="Gelasio" pitchFamily="34" charset="0"/>
                <a:ea typeface="Gelasio" pitchFamily="34" charset="-122"/>
                <a:cs typeface="Gelasio" pitchFamily="34" charset="-120"/>
              </a:rPr>
              <a:t>.</a:t>
            </a:r>
            <a:endParaRPr lang="en-US" dirty="0">
              <a:highlight>
                <a:srgbClr val="C0C0C0"/>
              </a:highlight>
            </a:endParaRPr>
          </a:p>
        </p:txBody>
      </p:sp>
      <p:sp>
        <p:nvSpPr>
          <p:cNvPr id="6" name="Text 4"/>
          <p:cNvSpPr/>
          <p:nvPr/>
        </p:nvSpPr>
        <p:spPr>
          <a:xfrm>
            <a:off x="7564874" y="1686163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Промпт (prompt)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564874" y="2194679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latin typeface="Gelasio" pitchFamily="34" charset="0"/>
                <a:ea typeface="Gelasio" pitchFamily="34" charset="-122"/>
                <a:cs typeface="Gelasio" pitchFamily="34" charset="-120"/>
              </a:rPr>
              <a:t>Промпт — это запрос или инструкция для LLM. От его формулировки зависит релевантность ответа.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564874" y="3008352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b="1" dirty="0">
                <a:latin typeface="Gelasio" pitchFamily="34" charset="0"/>
                <a:ea typeface="Gelasio" pitchFamily="34" charset="-122"/>
                <a:cs typeface="Gelasio" pitchFamily="34" charset="-120"/>
              </a:rPr>
              <a:t>Хороший промпт включает: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564874" y="3504486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b="1" dirty="0">
                <a:latin typeface="Gelasio" pitchFamily="34" charset="0"/>
                <a:ea typeface="Gelasio" pitchFamily="34" charset="-122"/>
                <a:cs typeface="Gelasio" pitchFamily="34" charset="-120"/>
              </a:rPr>
              <a:t>Контекст:</a:t>
            </a:r>
            <a:r>
              <a:rPr lang="en-US" dirty="0">
                <a:latin typeface="Gelasio" pitchFamily="34" charset="0"/>
                <a:ea typeface="Gelasio" pitchFamily="34" charset="-122"/>
                <a:cs typeface="Gelasio" pitchFamily="34" charset="-120"/>
              </a:rPr>
              <a:t> Фоновая информация.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564874" y="3891439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b="1" dirty="0">
                <a:latin typeface="Gelasio" pitchFamily="34" charset="0"/>
                <a:ea typeface="Gelasio" pitchFamily="34" charset="-122"/>
                <a:cs typeface="Gelasio" pitchFamily="34" charset="-120"/>
              </a:rPr>
              <a:t>Чёткая задача:</a:t>
            </a:r>
            <a:r>
              <a:rPr lang="en-US" dirty="0">
                <a:latin typeface="Gelasio" pitchFamily="34" charset="0"/>
                <a:ea typeface="Gelasio" pitchFamily="34" charset="-122"/>
                <a:cs typeface="Gelasio" pitchFamily="34" charset="-120"/>
              </a:rPr>
              <a:t> Ясное требование.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564874" y="4278392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b="1" dirty="0">
                <a:latin typeface="Gelasio" pitchFamily="34" charset="0"/>
                <a:ea typeface="Gelasio" pitchFamily="34" charset="-122"/>
                <a:cs typeface="Gelasio" pitchFamily="34" charset="-120"/>
              </a:rPr>
              <a:t>Формат ответа:</a:t>
            </a:r>
            <a:r>
              <a:rPr lang="en-US" dirty="0">
                <a:latin typeface="Gelasio" pitchFamily="34" charset="0"/>
                <a:ea typeface="Gelasio" pitchFamily="34" charset="-122"/>
                <a:cs typeface="Gelasio" pitchFamily="34" charset="-120"/>
              </a:rPr>
              <a:t> Желаемая структура.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7564874" y="4665345"/>
            <a:ext cx="62793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b="1" dirty="0">
                <a:latin typeface="Gelasio" pitchFamily="34" charset="0"/>
                <a:ea typeface="Gelasio" pitchFamily="34" charset="-122"/>
                <a:cs typeface="Gelasio" pitchFamily="34" charset="-120"/>
              </a:rPr>
              <a:t>Ограничения:</a:t>
            </a:r>
            <a:r>
              <a:rPr lang="en-US" dirty="0">
                <a:latin typeface="Gelasio" pitchFamily="34" charset="0"/>
                <a:ea typeface="Gelasio" pitchFamily="34" charset="-122"/>
                <a:cs typeface="Gelasio" pitchFamily="34" charset="-120"/>
              </a:rPr>
              <a:t> Правила для ответа.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564874" y="5161478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latin typeface="Gelasio" pitchFamily="34" charset="0"/>
                <a:ea typeface="Gelasio" pitchFamily="34" charset="-122"/>
                <a:cs typeface="Gelasio" pitchFamily="34" charset="-120"/>
              </a:rPr>
              <a:t>Эффективное составление промптов ("промпт-инжиниринг") раскрывает весь потенциал LLM.</a:t>
            </a: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793790" y="6198394"/>
            <a:ext cx="6422231" cy="1461016"/>
          </a:xfrm>
          <a:prstGeom prst="roundRect">
            <a:avLst>
              <a:gd name="adj" fmla="val 2038"/>
            </a:avLst>
          </a:prstGeom>
          <a:solidFill>
            <a:srgbClr val="DECEBB"/>
          </a:solidFill>
          <a:ln/>
        </p:spPr>
      </p:sp>
      <p:sp>
        <p:nvSpPr>
          <p:cNvPr id="15" name="Text 13"/>
          <p:cNvSpPr/>
          <p:nvPr/>
        </p:nvSpPr>
        <p:spPr>
          <a:xfrm>
            <a:off x="992148" y="6396752"/>
            <a:ext cx="277487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LLM учится на данных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92148" y="6825972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latin typeface="Gelasio" pitchFamily="34" charset="0"/>
                <a:ea typeface="Gelasio" pitchFamily="34" charset="-122"/>
                <a:cs typeface="Gelasio" pitchFamily="34" charset="-120"/>
              </a:rPr>
              <a:t>Модель обрабатывает объёмы текстовой информации, выявляя паттерны и связи между словами.</a:t>
            </a: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7414379" y="6198394"/>
            <a:ext cx="6422231" cy="1461016"/>
          </a:xfrm>
          <a:prstGeom prst="roundRect">
            <a:avLst>
              <a:gd name="adj" fmla="val 2038"/>
            </a:avLst>
          </a:prstGeom>
          <a:solidFill>
            <a:srgbClr val="DECEBB"/>
          </a:solidFill>
          <a:ln/>
        </p:spPr>
      </p:sp>
      <p:sp>
        <p:nvSpPr>
          <p:cNvPr id="18" name="Text 16"/>
          <p:cNvSpPr/>
          <p:nvPr/>
        </p:nvSpPr>
        <p:spPr>
          <a:xfrm>
            <a:off x="7612737" y="6396752"/>
            <a:ext cx="346757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Промпт задаёт направление</a:t>
            </a: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12737" y="6825972"/>
            <a:ext cx="602551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dirty="0">
                <a:latin typeface="Gelasio" pitchFamily="34" charset="0"/>
                <a:ea typeface="Gelasio" pitchFamily="34" charset="-122"/>
                <a:cs typeface="Gelasio" pitchFamily="34" charset="-120"/>
              </a:rPr>
              <a:t>Промпт — ваш навигатор для ИИ. Чёткий запрос направляет LLM к нужному контенту.</a:t>
            </a:r>
            <a:endParaRPr lang="en-US" dirty="0"/>
          </a:p>
        </p:txBody>
      </p:sp>
      <p:sp>
        <p:nvSpPr>
          <p:cNvPr id="21" name="Text 1">
            <a:extLst>
              <a:ext uri="{FF2B5EF4-FFF2-40B4-BE49-F238E27FC236}">
                <a16:creationId xmlns:a16="http://schemas.microsoft.com/office/drawing/2014/main" id="{01798433-32BE-4922-866E-1CD3243DF331}"/>
              </a:ext>
            </a:extLst>
          </p:cNvPr>
          <p:cNvSpPr/>
          <p:nvPr/>
        </p:nvSpPr>
        <p:spPr>
          <a:xfrm>
            <a:off x="890229" y="1686163"/>
            <a:ext cx="6325792" cy="21721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b="1" dirty="0">
                <a:latin typeface="Gelasio" pitchFamily="34" charset="0"/>
                <a:ea typeface="Gelasio" pitchFamily="34" charset="-122"/>
                <a:cs typeface="Gelasio" pitchFamily="34" charset="-120"/>
              </a:rPr>
              <a:t>Искусственный интеллект (ИИ) </a:t>
            </a:r>
            <a:r>
              <a:rPr lang="en-US" dirty="0">
                <a:latin typeface="Gelasio" pitchFamily="34" charset="0"/>
                <a:ea typeface="Gelasio" pitchFamily="34" charset="-122"/>
                <a:cs typeface="Gelasio" pitchFamily="34" charset="-120"/>
              </a:rPr>
              <a:t>— это технологическая система, имитирующая человеческие когнитивные функции. Он обучается на огромных массивах данных, непрерывно улучшая свои способности, понимает контекст, анализирует информацию и находит оптимальные решения.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EF8B0FF1-2897-423E-AD45-E89668C533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149533"/>
              </p:ext>
            </p:extLst>
          </p:nvPr>
        </p:nvGraphicFramePr>
        <p:xfrm>
          <a:off x="568712" y="814039"/>
          <a:ext cx="13303405" cy="72451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3180">
                  <a:extLst>
                    <a:ext uri="{9D8B030D-6E8A-4147-A177-3AD203B41FA5}">
                      <a16:colId xmlns:a16="http://schemas.microsoft.com/office/drawing/2014/main" val="3794307831"/>
                    </a:ext>
                  </a:extLst>
                </a:gridCol>
                <a:gridCol w="1839952">
                  <a:extLst>
                    <a:ext uri="{9D8B030D-6E8A-4147-A177-3AD203B41FA5}">
                      <a16:colId xmlns:a16="http://schemas.microsoft.com/office/drawing/2014/main" val="1303058549"/>
                    </a:ext>
                  </a:extLst>
                </a:gridCol>
                <a:gridCol w="2252546">
                  <a:extLst>
                    <a:ext uri="{9D8B030D-6E8A-4147-A177-3AD203B41FA5}">
                      <a16:colId xmlns:a16="http://schemas.microsoft.com/office/drawing/2014/main" val="1613772858"/>
                    </a:ext>
                  </a:extLst>
                </a:gridCol>
                <a:gridCol w="5843239">
                  <a:extLst>
                    <a:ext uri="{9D8B030D-6E8A-4147-A177-3AD203B41FA5}">
                      <a16:colId xmlns:a16="http://schemas.microsoft.com/office/drawing/2014/main" val="3054634380"/>
                    </a:ext>
                  </a:extLst>
                </a:gridCol>
                <a:gridCol w="2174488">
                  <a:extLst>
                    <a:ext uri="{9D8B030D-6E8A-4147-A177-3AD203B41FA5}">
                      <a16:colId xmlns:a16="http://schemas.microsoft.com/office/drawing/2014/main" val="799595111"/>
                    </a:ext>
                  </a:extLst>
                </a:gridCol>
              </a:tblGrid>
              <a:tr h="282757">
                <a:tc>
                  <a:txBody>
                    <a:bodyPr/>
                    <a:lstStyle/>
                    <a:p>
                      <a:pPr marL="0" indent="0" algn="just"/>
                      <a:r>
                        <a:rPr lang="ru-KZ" sz="1800" dirty="0">
                          <a:effectLst/>
                        </a:rPr>
                        <a:t>Уровень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ru-KZ" sz="1800">
                          <a:effectLst/>
                        </a:rPr>
                        <a:t>Название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ru-KZ" sz="1800">
                          <a:effectLst/>
                        </a:rPr>
                        <a:t>Что включает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ru-KZ" sz="1800">
                          <a:effectLst/>
                        </a:rPr>
                        <a:t>Пример (юридическая тема)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just"/>
                      <a:r>
                        <a:rPr lang="ru-KZ" sz="1800">
                          <a:effectLst/>
                        </a:rPr>
                        <a:t>Качество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extLst>
                  <a:ext uri="{0D108BD9-81ED-4DB2-BD59-A6C34878D82A}">
                    <a16:rowId xmlns:a16="http://schemas.microsoft.com/office/drawing/2014/main" val="1055117183"/>
                  </a:ext>
                </a:extLst>
              </a:tr>
              <a:tr h="520393">
                <a:tc>
                  <a:txBody>
                    <a:bodyPr/>
                    <a:lstStyle/>
                    <a:p>
                      <a:pPr marL="0" indent="0" algn="ctr"/>
                      <a:r>
                        <a:rPr lang="ru-KZ" sz="1800" dirty="0">
                          <a:effectLst/>
                        </a:rPr>
                        <a:t>0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>
                          <a:effectLst/>
                        </a:rPr>
                        <a:t>Базовый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 dirty="0">
                          <a:effectLst/>
                        </a:rPr>
                        <a:t>Только тема или действие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>
                          <a:effectLst/>
                        </a:rPr>
                        <a:t>«Подготовь текст обращения работника»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 dirty="0">
                          <a:effectLst/>
                        </a:rPr>
                        <a:t>✖ Низкое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extLst>
                  <a:ext uri="{0D108BD9-81ED-4DB2-BD59-A6C34878D82A}">
                    <a16:rowId xmlns:a16="http://schemas.microsoft.com/office/drawing/2014/main" val="1312739608"/>
                  </a:ext>
                </a:extLst>
              </a:tr>
              <a:tr h="793547"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 dirty="0">
                          <a:effectLst/>
                        </a:rPr>
                        <a:t>1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 dirty="0">
                          <a:effectLst/>
                        </a:rPr>
                        <a:t>Контекстный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 dirty="0">
                          <a:effectLst/>
                        </a:rPr>
                        <a:t>Тема + контекст (ситуация, норма права)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 dirty="0">
                          <a:effectLst/>
                        </a:rPr>
                        <a:t>«Подготовь обращение работника о задержке зарплаты по ст. 113 ТК РК, объём до 1 страницы»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>
                          <a:effectLst/>
                        </a:rPr>
                        <a:t>⚠ Среднее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extLst>
                  <a:ext uri="{0D108BD9-81ED-4DB2-BD59-A6C34878D82A}">
                    <a16:rowId xmlns:a16="http://schemas.microsoft.com/office/drawing/2014/main" val="2878699558"/>
                  </a:ext>
                </a:extLst>
              </a:tr>
              <a:tr h="2000869"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 dirty="0">
                          <a:effectLst/>
                        </a:rPr>
                        <a:t>2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 dirty="0">
                          <a:effectLst/>
                        </a:rPr>
                        <a:t>Структурный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 dirty="0">
                          <a:effectLst/>
                        </a:rPr>
                        <a:t>Роль юриста, аудитория, формат документа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 dirty="0">
                          <a:effectLst/>
                        </a:rPr>
                        <a:t>«Ты — юрист профсоюза. Подготовь структурированный проект жалобы в инспекцию труда о задержке зарплаты. Укажи нормы ТК РК, правовую оценку, перечень необходимых доказательств. Формат: официальный документ»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 dirty="0">
                          <a:effectLst/>
                        </a:rPr>
                        <a:t>☑ Высокое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extLst>
                  <a:ext uri="{0D108BD9-81ED-4DB2-BD59-A6C34878D82A}">
                    <a16:rowId xmlns:a16="http://schemas.microsoft.com/office/drawing/2014/main" val="830020392"/>
                  </a:ext>
                </a:extLst>
              </a:tr>
              <a:tr h="1490079"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 dirty="0">
                          <a:effectLst/>
                        </a:rPr>
                        <a:t>3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 dirty="0">
                          <a:effectLst/>
                        </a:rPr>
                        <a:t>Многошаговый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 dirty="0">
                          <a:effectLst/>
                        </a:rPr>
                        <a:t>Пошаговый план действий, сценарии, варианты тактики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 dirty="0">
                          <a:effectLst/>
                        </a:rPr>
                        <a:t>«Шаг 1: Сформулируй правовую позицию профсоюза по задержке зарплаты. Шаг 2: Предложи 3 стратегии защиты. Шаг 3: Составь проект письма работодателю…»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>
                          <a:effectLst/>
                        </a:rPr>
                        <a:t>🌟 Очень высокое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extLst>
                  <a:ext uri="{0D108BD9-81ED-4DB2-BD59-A6C34878D82A}">
                    <a16:rowId xmlns:a16="http://schemas.microsoft.com/office/drawing/2014/main" val="3314423702"/>
                  </a:ext>
                </a:extLst>
              </a:tr>
              <a:tr h="2093740"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 dirty="0">
                          <a:effectLst/>
                        </a:rPr>
                        <a:t>4+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>
                          <a:effectLst/>
                        </a:rPr>
                        <a:t>Интерактивный / продвинутый</a:t>
                      </a:r>
                      <a:endParaRPr lang="ru-KZ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 dirty="0">
                          <a:effectLst/>
                        </a:rPr>
                        <a:t>Анализ документов, таблицы, визуализация, симуляции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 dirty="0">
                          <a:effectLst/>
                        </a:rPr>
                        <a:t>«Я загрузил 3 документа: коллективный договор, приказ работодателя и переписку. Проанализируй расхождения, выдели нарушения ТК РК, подготовь таблицу рисков и смоделируй переговоры между профсоюзом и работодателем»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tc>
                  <a:txBody>
                    <a:bodyPr/>
                    <a:lstStyle/>
                    <a:p>
                      <a:pPr indent="0" algn="ctr"/>
                      <a:r>
                        <a:rPr lang="ru-KZ" sz="1800" dirty="0">
                          <a:effectLst/>
                        </a:rPr>
                        <a:t>🎓 Профессиональный уровень</a:t>
                      </a:r>
                      <a:endParaRPr lang="ru-KZ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1538" marR="1538" marT="1538" marB="1538" anchor="ctr"/>
                </a:tc>
                <a:extLst>
                  <a:ext uri="{0D108BD9-81ED-4DB2-BD59-A6C34878D82A}">
                    <a16:rowId xmlns:a16="http://schemas.microsoft.com/office/drawing/2014/main" val="405656444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326F322-D7B1-49D0-A3EA-B4E60551CEB0}"/>
              </a:ext>
            </a:extLst>
          </p:cNvPr>
          <p:cNvSpPr txBox="1"/>
          <p:nvPr/>
        </p:nvSpPr>
        <p:spPr>
          <a:xfrm>
            <a:off x="4717641" y="184611"/>
            <a:ext cx="55464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KZ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Таблица уровней сложности промптов</a:t>
            </a:r>
          </a:p>
          <a:p>
            <a:endParaRPr lang="ru-KZ" sz="2400" b="1" dirty="0"/>
          </a:p>
        </p:txBody>
      </p:sp>
    </p:spTree>
    <p:extLst>
      <p:ext uri="{BB962C8B-B14F-4D97-AF65-F5344CB8AC3E}">
        <p14:creationId xmlns:p14="http://schemas.microsoft.com/office/powerpoint/2010/main" val="3909644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67552"/>
            <a:ext cx="11188065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Три преимущества ИИ для юриста профсоюза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384465"/>
            <a:ext cx="4215289" cy="4477464"/>
          </a:xfrm>
          <a:prstGeom prst="roundRect">
            <a:avLst>
              <a:gd name="adj" fmla="val 706"/>
            </a:avLst>
          </a:prstGeom>
          <a:solidFill>
            <a:srgbClr val="EEE8DD"/>
          </a:solidFill>
          <a:ln/>
        </p:spPr>
      </p:sp>
      <p:sp>
        <p:nvSpPr>
          <p:cNvPr id="4" name="Shape 2"/>
          <p:cNvSpPr/>
          <p:nvPr/>
        </p:nvSpPr>
        <p:spPr>
          <a:xfrm>
            <a:off x="992148" y="2582823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D3C5B6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55859" y="2746415"/>
            <a:ext cx="267891" cy="26789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92148" y="3376493"/>
            <a:ext cx="366069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Скорость анализа документов</a:t>
            </a:r>
            <a:endParaRPr lang="en-US" sz="1950" b="1" dirty="0"/>
          </a:p>
        </p:txBody>
      </p:sp>
      <p:sp>
        <p:nvSpPr>
          <p:cNvPr id="7" name="Text 4"/>
          <p:cNvSpPr/>
          <p:nvPr/>
        </p:nvSpPr>
        <p:spPr>
          <a:xfrm>
            <a:off x="992148" y="3805714"/>
            <a:ext cx="3818573" cy="28578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ИИ быстро обрабатывает огромные объемы информации (договоры, регламенты), используя NLP и машинное обучение. Он мгновенно выявляет слабые места, нарушения законодательства, противоречия или дискриминационные формулировки, экономя юристу профсоюза часы работы.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5207437" y="2384465"/>
            <a:ext cx="4215408" cy="4477464"/>
          </a:xfrm>
          <a:prstGeom prst="roundRect">
            <a:avLst>
              <a:gd name="adj" fmla="val 706"/>
            </a:avLst>
          </a:prstGeom>
          <a:solidFill>
            <a:srgbClr val="EEE8DD"/>
          </a:solidFill>
          <a:ln/>
        </p:spPr>
      </p:sp>
      <p:sp>
        <p:nvSpPr>
          <p:cNvPr id="9" name="Shape 6"/>
          <p:cNvSpPr/>
          <p:nvPr/>
        </p:nvSpPr>
        <p:spPr>
          <a:xfrm>
            <a:off x="5405795" y="2582823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D3C5B6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569506" y="2746415"/>
            <a:ext cx="267891" cy="26789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05795" y="3376493"/>
            <a:ext cx="3818692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Моделирование трудового спора</a:t>
            </a:r>
            <a:endParaRPr lang="en-US" sz="1950" b="1" dirty="0"/>
          </a:p>
        </p:txBody>
      </p:sp>
      <p:sp>
        <p:nvSpPr>
          <p:cNvPr id="12" name="Text 8"/>
          <p:cNvSpPr/>
          <p:nvPr/>
        </p:nvSpPr>
        <p:spPr>
          <a:xfrm>
            <a:off x="5405795" y="4115872"/>
            <a:ext cx="3818692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ИИ служит инструментом стратегического планирования. Юрист может ввести факты дела, и ИИ анализирует ситуацию, предлагает сценарии развития спора, выявляет риски, предлагает аргументы на основе практики и помогает в переговорах.</a:t>
            </a:r>
            <a:endParaRPr lang="en-US" sz="1550" dirty="0"/>
          </a:p>
        </p:txBody>
      </p:sp>
      <p:sp>
        <p:nvSpPr>
          <p:cNvPr id="13" name="Shape 9"/>
          <p:cNvSpPr/>
          <p:nvPr/>
        </p:nvSpPr>
        <p:spPr>
          <a:xfrm>
            <a:off x="9621203" y="2384465"/>
            <a:ext cx="4215289" cy="4477464"/>
          </a:xfrm>
          <a:prstGeom prst="roundRect">
            <a:avLst>
              <a:gd name="adj" fmla="val 706"/>
            </a:avLst>
          </a:prstGeom>
          <a:solidFill>
            <a:srgbClr val="EEE8DD"/>
          </a:solidFill>
          <a:ln/>
        </p:spPr>
      </p:sp>
      <p:sp>
        <p:nvSpPr>
          <p:cNvPr id="14" name="Shape 10"/>
          <p:cNvSpPr/>
          <p:nvPr/>
        </p:nvSpPr>
        <p:spPr>
          <a:xfrm>
            <a:off x="9819561" y="2582823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D3C5B6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9983272" y="2746415"/>
            <a:ext cx="267891" cy="26789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819561" y="3376493"/>
            <a:ext cx="289524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Подготовка документов</a:t>
            </a:r>
            <a:endParaRPr lang="en-US" sz="1950" b="1" dirty="0"/>
          </a:p>
        </p:txBody>
      </p:sp>
      <p:sp>
        <p:nvSpPr>
          <p:cNvPr id="17" name="Text 12"/>
          <p:cNvSpPr/>
          <p:nvPr/>
        </p:nvSpPr>
        <p:spPr>
          <a:xfrm>
            <a:off x="9819561" y="3805714"/>
            <a:ext cx="3818573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ИИ упрощает рутинную подготовку, генерируя черновики жалоб, писем или исковых заявлений. Используя шаблоны и данные кейса, ИИ создает первоначальные версии документов с необходимыми разделами и ссылками на законодательство, требующие финальной доработки юристом.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3542" y="528042"/>
            <a:ext cx="9620845" cy="5574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Этические риски и меры предосторожности</a:t>
            </a:r>
            <a:endParaRPr lang="en-US" sz="3500" dirty="0"/>
          </a:p>
        </p:txBody>
      </p:sp>
      <p:sp>
        <p:nvSpPr>
          <p:cNvPr id="3" name="Text 1"/>
          <p:cNvSpPr/>
          <p:nvPr/>
        </p:nvSpPr>
        <p:spPr>
          <a:xfrm>
            <a:off x="713542" y="1442204"/>
            <a:ext cx="13203317" cy="570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ИИ — мощный инструмент, но не идеален: может ошибаться и усиливать предубеждения. Юристы профсоюзов должны проявлять максимальную осторожность.</a:t>
            </a:r>
            <a:endParaRPr lang="en-US" dirty="0"/>
          </a:p>
        </p:txBody>
      </p:sp>
      <p:sp>
        <p:nvSpPr>
          <p:cNvPr id="4" name="Shape 2"/>
          <p:cNvSpPr/>
          <p:nvPr/>
        </p:nvSpPr>
        <p:spPr>
          <a:xfrm>
            <a:off x="713542" y="2213372"/>
            <a:ext cx="6512481" cy="1929289"/>
          </a:xfrm>
          <a:prstGeom prst="roundRect">
            <a:avLst>
              <a:gd name="adj" fmla="val 5687"/>
            </a:avLst>
          </a:prstGeom>
          <a:solidFill>
            <a:srgbClr val="F9F6F0"/>
          </a:solidFill>
          <a:ln w="22860">
            <a:solidFill>
              <a:srgbClr val="D4CEC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90682" y="2213372"/>
            <a:ext cx="91440" cy="1929289"/>
          </a:xfrm>
          <a:prstGeom prst="roundRect">
            <a:avLst>
              <a:gd name="adj" fmla="val 29267"/>
            </a:avLst>
          </a:prstGeom>
          <a:solidFill>
            <a:srgbClr val="D3C5B6"/>
          </a:solidFill>
          <a:ln/>
        </p:spPr>
      </p:sp>
      <p:sp>
        <p:nvSpPr>
          <p:cNvPr id="6" name="Text 4"/>
          <p:cNvSpPr/>
          <p:nvPr/>
        </p:nvSpPr>
        <p:spPr>
          <a:xfrm>
            <a:off x="983337" y="2414588"/>
            <a:ext cx="5107543" cy="278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ИИ может выдумывать факты (галлюцинации)</a:t>
            </a:r>
            <a:endParaRPr lang="en-US" b="1" dirty="0"/>
          </a:p>
        </p:txBody>
      </p:sp>
      <p:sp>
        <p:nvSpPr>
          <p:cNvPr id="7" name="Text 5"/>
          <p:cNvSpPr/>
          <p:nvPr/>
        </p:nvSpPr>
        <p:spPr>
          <a:xfrm>
            <a:off x="983337" y="2800350"/>
            <a:ext cx="6041469" cy="1141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Генеративные ИИ могут создавать убедительные, но неверные или вымышленные данные. Любая информация от ИИ требует обязательной и тщательной перепроверки юристом по первоисточникам.</a:t>
            </a:r>
            <a:endParaRPr lang="en-US" dirty="0"/>
          </a:p>
        </p:txBody>
      </p:sp>
      <p:sp>
        <p:nvSpPr>
          <p:cNvPr id="8" name="Shape 6"/>
          <p:cNvSpPr/>
          <p:nvPr/>
        </p:nvSpPr>
        <p:spPr>
          <a:xfrm>
            <a:off x="7404378" y="2213372"/>
            <a:ext cx="6512481" cy="1929289"/>
          </a:xfrm>
          <a:prstGeom prst="roundRect">
            <a:avLst>
              <a:gd name="adj" fmla="val 5687"/>
            </a:avLst>
          </a:prstGeom>
          <a:solidFill>
            <a:srgbClr val="F9F6F0"/>
          </a:solidFill>
          <a:ln w="22860">
            <a:solidFill>
              <a:srgbClr val="D4CEC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81518" y="2213372"/>
            <a:ext cx="91440" cy="1929289"/>
          </a:xfrm>
          <a:prstGeom prst="roundRect">
            <a:avLst>
              <a:gd name="adj" fmla="val 29267"/>
            </a:avLst>
          </a:prstGeom>
          <a:solidFill>
            <a:srgbClr val="D3C5B6"/>
          </a:solidFill>
          <a:ln/>
        </p:spPr>
      </p:sp>
      <p:sp>
        <p:nvSpPr>
          <p:cNvPr id="10" name="Text 8"/>
          <p:cNvSpPr/>
          <p:nvPr/>
        </p:nvSpPr>
        <p:spPr>
          <a:xfrm>
            <a:off x="7674173" y="2414588"/>
            <a:ext cx="4788575" cy="278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Защита персональных данных сотрудников</a:t>
            </a:r>
            <a:endParaRPr lang="en-US" b="1" dirty="0"/>
          </a:p>
        </p:txBody>
      </p:sp>
      <p:sp>
        <p:nvSpPr>
          <p:cNvPr id="11" name="Text 9"/>
          <p:cNvSpPr/>
          <p:nvPr/>
        </p:nvSpPr>
        <p:spPr>
          <a:xfrm>
            <a:off x="7674173" y="2800350"/>
            <a:ext cx="6041469" cy="1141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Запрещено вводить конфиденциальные данные работников в незащищенные ИИ-системы. Юристы профсоюзов обязаны анонимизировать данные для анализа ИИ, соблюдая законодательство.</a:t>
            </a: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713542" y="4321016"/>
            <a:ext cx="6512481" cy="2208014"/>
          </a:xfrm>
          <a:prstGeom prst="roundRect">
            <a:avLst>
              <a:gd name="adj" fmla="val 4970"/>
            </a:avLst>
          </a:prstGeom>
          <a:solidFill>
            <a:srgbClr val="F9F6F0"/>
          </a:solidFill>
          <a:ln w="22860">
            <a:solidFill>
              <a:srgbClr val="D4CEC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0682" y="4321016"/>
            <a:ext cx="91440" cy="2208014"/>
          </a:xfrm>
          <a:prstGeom prst="roundRect">
            <a:avLst>
              <a:gd name="adj" fmla="val 29267"/>
            </a:avLst>
          </a:prstGeom>
          <a:solidFill>
            <a:srgbClr val="D3C5B6"/>
          </a:solidFill>
          <a:ln/>
        </p:spPr>
      </p:sp>
      <p:sp>
        <p:nvSpPr>
          <p:cNvPr id="14" name="Text 12"/>
          <p:cNvSpPr/>
          <p:nvPr/>
        </p:nvSpPr>
        <p:spPr>
          <a:xfrm>
            <a:off x="983337" y="4522232"/>
            <a:ext cx="5612725" cy="278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ИИ может быть предвзятым и дискриминирующим</a:t>
            </a:r>
            <a:endParaRPr lang="en-US" b="1" dirty="0"/>
          </a:p>
        </p:txBody>
      </p:sp>
      <p:sp>
        <p:nvSpPr>
          <p:cNvPr id="15" name="Text 13"/>
          <p:cNvSpPr/>
          <p:nvPr/>
        </p:nvSpPr>
        <p:spPr>
          <a:xfrm>
            <a:off x="983337" y="4907994"/>
            <a:ext cx="6041469" cy="8558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Алгоритмы ИИ обучаются на данных, содержащих предубеждения, что приводит к дискриминации. В контексте профсоюзов это может проявляться в предвзятом анализе или оценке рисков.</a:t>
            </a: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7404378" y="4321016"/>
            <a:ext cx="6512481" cy="2208014"/>
          </a:xfrm>
          <a:prstGeom prst="roundRect">
            <a:avLst>
              <a:gd name="adj" fmla="val 4970"/>
            </a:avLst>
          </a:prstGeom>
          <a:solidFill>
            <a:srgbClr val="F9F6F0"/>
          </a:solidFill>
          <a:ln w="22860">
            <a:solidFill>
              <a:srgbClr val="D4CEC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81518" y="4321016"/>
            <a:ext cx="91440" cy="2208014"/>
          </a:xfrm>
          <a:prstGeom prst="roundRect">
            <a:avLst>
              <a:gd name="adj" fmla="val 29267"/>
            </a:avLst>
          </a:prstGeom>
          <a:solidFill>
            <a:srgbClr val="D3C5B6"/>
          </a:solidFill>
          <a:ln/>
        </p:spPr>
      </p:sp>
      <p:sp>
        <p:nvSpPr>
          <p:cNvPr id="18" name="Text 16"/>
          <p:cNvSpPr/>
          <p:nvPr/>
        </p:nvSpPr>
        <p:spPr>
          <a:xfrm>
            <a:off x="7674173" y="4522232"/>
            <a:ext cx="6041469" cy="557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Контроль высокорисковых автоматизированных систем</a:t>
            </a:r>
            <a:endParaRPr lang="en-US" b="1" dirty="0"/>
          </a:p>
        </p:txBody>
      </p:sp>
      <p:sp>
        <p:nvSpPr>
          <p:cNvPr id="19" name="Text 17"/>
          <p:cNvSpPr/>
          <p:nvPr/>
        </p:nvSpPr>
        <p:spPr>
          <a:xfrm>
            <a:off x="7674172" y="4967322"/>
            <a:ext cx="6041469" cy="11410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Если ИИ используется для принятия решений, существенно влияющих на права работника, работодатель обязан обеспечить значимое человеческое участие. Окончательное решение не может быть полностью автоматическим.</a:t>
            </a: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981075" y="6930271"/>
            <a:ext cx="12935783" cy="5705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b="1" dirty="0">
                <a:solidFill>
                  <a:srgbClr val="746558"/>
                </a:solidFill>
                <a:highlight>
                  <a:srgbClr val="D3C5B6"/>
                </a:highlight>
                <a:latin typeface="Gelasio" pitchFamily="34" charset="0"/>
                <a:ea typeface="Gelasio" pitchFamily="34" charset="-122"/>
                <a:cs typeface="Gelasio" pitchFamily="34" charset="-120"/>
              </a:rPr>
              <a:t>Золотая новость для профсоюзов:</a:t>
            </a: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 профсоюзы имеют возможность требовать от работодателей полной прозрачности в отношении алгоритмов ИИ. Необходимо активно проверять их на соответствие трудовому законодательству и антидискриминационным нормам.</a:t>
            </a:r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713542" y="6729651"/>
            <a:ext cx="22860" cy="971788"/>
          </a:xfrm>
          <a:prstGeom prst="rect">
            <a:avLst/>
          </a:prstGeom>
          <a:solidFill>
            <a:srgbClr val="D3C5B6"/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4384" y="541734"/>
            <a:ext cx="13061633" cy="12256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38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Практические инструменты для немедленного применения</a:t>
            </a:r>
            <a:endParaRPr lang="en-US" sz="3850" dirty="0"/>
          </a:p>
        </p:txBody>
      </p:sp>
      <p:sp>
        <p:nvSpPr>
          <p:cNvPr id="3" name="Shape 1"/>
          <p:cNvSpPr/>
          <p:nvPr/>
        </p:nvSpPr>
        <p:spPr>
          <a:xfrm>
            <a:off x="784384" y="2159556"/>
            <a:ext cx="441246" cy="441246"/>
          </a:xfrm>
          <a:prstGeom prst="roundRect">
            <a:avLst>
              <a:gd name="adj" fmla="val 6667"/>
            </a:avLst>
          </a:prstGeom>
          <a:solidFill>
            <a:srgbClr val="EEE8DD"/>
          </a:solidFill>
          <a:ln/>
        </p:spPr>
      </p:sp>
      <p:sp>
        <p:nvSpPr>
          <p:cNvPr id="4" name="Text 2"/>
          <p:cNvSpPr/>
          <p:nvPr/>
        </p:nvSpPr>
        <p:spPr>
          <a:xfrm>
            <a:off x="857964" y="2196346"/>
            <a:ext cx="294084" cy="367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1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1421725" y="2226945"/>
            <a:ext cx="3442454" cy="3063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Быстрый анализ документов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1421725" y="2650927"/>
            <a:ext cx="3553182" cy="2196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Используйте ИИ для анализа положений из внутренних актов или трудовых договоров. Обезличьте данные и запросите ИИ проверить документ на соответствие ТК РК, выявить нарушения, риски и предложить корректировки.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421725" y="4964668"/>
            <a:ext cx="3553182" cy="1254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Это экономит время, предотвращает споры и штрафы, выявляя устаревшие или несоответствующие закону положения.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219938" y="2159556"/>
            <a:ext cx="441246" cy="441246"/>
          </a:xfrm>
          <a:prstGeom prst="roundRect">
            <a:avLst>
              <a:gd name="adj" fmla="val 6667"/>
            </a:avLst>
          </a:prstGeom>
          <a:solidFill>
            <a:srgbClr val="EEE8DD"/>
          </a:solidFill>
          <a:ln/>
        </p:spPr>
      </p:sp>
      <p:sp>
        <p:nvSpPr>
          <p:cNvPr id="9" name="Text 7"/>
          <p:cNvSpPr/>
          <p:nvPr/>
        </p:nvSpPr>
        <p:spPr>
          <a:xfrm>
            <a:off x="5293519" y="2196346"/>
            <a:ext cx="294084" cy="367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2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5857280" y="2226945"/>
            <a:ext cx="3553182" cy="612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Подготовка позиции на переговоры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5857280" y="2957274"/>
            <a:ext cx="3553182" cy="188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Задействуйте ИИ для подготовки к переговорам: запросите аргументы профсоюза, применимые нормы ТК РК и риски для сторон, а также формулировки для коллективного договора.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857280" y="4957286"/>
            <a:ext cx="3553182" cy="1568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ИИ поможет сформировать сильную позицию, спрогнозировать контраргументы и разработать формулировки для защиты интересов.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9655493" y="2159556"/>
            <a:ext cx="441246" cy="441246"/>
          </a:xfrm>
          <a:prstGeom prst="roundRect">
            <a:avLst>
              <a:gd name="adj" fmla="val 6667"/>
            </a:avLst>
          </a:prstGeom>
          <a:solidFill>
            <a:srgbClr val="EEE8DD"/>
          </a:solidFill>
          <a:ln/>
        </p:spPr>
      </p:sp>
      <p:sp>
        <p:nvSpPr>
          <p:cNvPr id="14" name="Text 12"/>
          <p:cNvSpPr/>
          <p:nvPr/>
        </p:nvSpPr>
        <p:spPr>
          <a:xfrm>
            <a:off x="9729073" y="2196346"/>
            <a:ext cx="294084" cy="3676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300"/>
              </a:lnSpc>
              <a:buNone/>
            </a:pPr>
            <a:r>
              <a:rPr lang="en-US" sz="23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3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10292834" y="2226945"/>
            <a:ext cx="3553182" cy="612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Моделирование трудового спора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0292834" y="2957274"/>
            <a:ext cx="3553182" cy="188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Смоделируйте ситуацию, например, "Сотрудник, уволенный по сокращению, считает увольнение незаконным. Моделируй сценарии трудового спора по законодательству РК".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0292834" y="4957286"/>
            <a:ext cx="3553182" cy="188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ИИ покажет возможные сценарии (досудебное урегулирование, суд), выделит юридические аспекты, доказательства и правовые позиции, помогая подготовиться к исходу спора.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784384" y="7060287"/>
            <a:ext cx="13061633" cy="627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5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Эти инструменты можно сразу интегрировать в практику. Начните с простых задач, осваивая ИИ для автоматизации рутины и фокусировки на стратегических задачах.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26770"/>
            <a:ext cx="684930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Кейс: Скрытые переработки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1843683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Юристы Профсоюзного центра выявили системные скрытые переработки в крупной торговой сети: нормированные смены не фиксировали дополнительные часы.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93790" y="2900363"/>
            <a:ext cx="253115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Как это происходило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793790" y="3408878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Ежедневные задержки (15-40 минут) после 8-часовой смены не фиксировались.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93790" y="4113371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Система электронного контроля игнорировала эти задержки без приказов о сверхурочной работе.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93790" y="4817864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Накапливалось до 7-12 неоплачиваемых часов переработки в месяц на сотрудника.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93790" y="5522357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Руководство заявляло, что задержки происходили "по собственной инициативе" работников.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7564874" y="2900363"/>
            <a:ext cx="313682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Что обнаружил профсоюз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7564874" y="3408878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Система учёта была настроена так, что задержки менее 60 минут не считались сверхурочными.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7564874" y="4113371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Работодатель нарушал статью 77 ТК РК, не издавая приказы о сверхурочной работе.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7564874" y="4817864"/>
            <a:ext cx="6279356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Алгоритм активно поддерживал практику неоплачиваемой работы.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7564874" y="5522357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После вмешательства Профсоюзного центра и угрозы обращения в госинспекции, системные задержки прекратились.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793790" y="676763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Профсоюзный центр добился пересмотра внутренних процедур и настроек системы учёта. Через месяц задержки сотрудников после окончания смены практически исчезли.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28067" y="500539"/>
            <a:ext cx="8711446" cy="5687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Как ИИ помогает в таких кейсах сейчас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1001078" y="1888331"/>
            <a:ext cx="6223040" cy="181928"/>
          </a:xfrm>
          <a:prstGeom prst="roundRect">
            <a:avLst>
              <a:gd name="adj" fmla="val 15009"/>
            </a:avLst>
          </a:prstGeom>
          <a:solidFill>
            <a:srgbClr val="EEE8DD"/>
          </a:solidFill>
          <a:ln/>
        </p:spPr>
      </p:sp>
      <p:sp>
        <p:nvSpPr>
          <p:cNvPr id="4" name="Shape 2"/>
          <p:cNvSpPr/>
          <p:nvPr/>
        </p:nvSpPr>
        <p:spPr>
          <a:xfrm>
            <a:off x="728067" y="1706285"/>
            <a:ext cx="546021" cy="546021"/>
          </a:xfrm>
          <a:prstGeom prst="roundRect">
            <a:avLst>
              <a:gd name="adj" fmla="val 83733"/>
            </a:avLst>
          </a:prstGeom>
          <a:solidFill>
            <a:srgbClr val="EEE8DD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64513" y="1842730"/>
            <a:ext cx="273010" cy="27301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09995" y="2434233"/>
            <a:ext cx="2333625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Загрузка документов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909995" y="2827734"/>
            <a:ext cx="6132314" cy="873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Юрист загружает ключевые документы (договоры, ПВТР, данные учёта времени, переписку). ИИ автоматически каталогизирует и структурирует их.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7679174" y="1615321"/>
            <a:ext cx="6223040" cy="181928"/>
          </a:xfrm>
          <a:prstGeom prst="roundRect">
            <a:avLst>
              <a:gd name="adj" fmla="val 15009"/>
            </a:avLst>
          </a:prstGeom>
          <a:solidFill>
            <a:srgbClr val="EEE8DD"/>
          </a:solidFill>
          <a:ln/>
        </p:spPr>
      </p:sp>
      <p:sp>
        <p:nvSpPr>
          <p:cNvPr id="9" name="Shape 6"/>
          <p:cNvSpPr/>
          <p:nvPr/>
        </p:nvSpPr>
        <p:spPr>
          <a:xfrm>
            <a:off x="7406164" y="1433274"/>
            <a:ext cx="546021" cy="546021"/>
          </a:xfrm>
          <a:prstGeom prst="roundRect">
            <a:avLst>
              <a:gd name="adj" fmla="val 83733"/>
            </a:avLst>
          </a:prstGeom>
          <a:solidFill>
            <a:srgbClr val="EEE8DD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7542609" y="1569720"/>
            <a:ext cx="273010" cy="27301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588091" y="2161223"/>
            <a:ext cx="2683907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Автоматический анализ</a:t>
            </a:r>
            <a:endParaRPr lang="en-US" sz="1750" dirty="0"/>
          </a:p>
        </p:txBody>
      </p:sp>
      <p:sp>
        <p:nvSpPr>
          <p:cNvPr id="12" name="Text 8"/>
          <p:cNvSpPr/>
          <p:nvPr/>
        </p:nvSpPr>
        <p:spPr>
          <a:xfrm>
            <a:off x="7588091" y="2554724"/>
            <a:ext cx="6132314" cy="873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ИИ анализирует трудовые договоры, ПВТР и рабочее время, выявляя аномалии (систематические задержки) и сопоставляя их с нарушениями ТК РК. Формируется список доказательств.</a:t>
            </a:r>
            <a:endParaRPr lang="en-US" sz="1400" dirty="0"/>
          </a:p>
        </p:txBody>
      </p:sp>
      <p:sp>
        <p:nvSpPr>
          <p:cNvPr id="13" name="Shape 9"/>
          <p:cNvSpPr/>
          <p:nvPr/>
        </p:nvSpPr>
        <p:spPr>
          <a:xfrm>
            <a:off x="1001078" y="4520327"/>
            <a:ext cx="6223040" cy="181928"/>
          </a:xfrm>
          <a:prstGeom prst="roundRect">
            <a:avLst>
              <a:gd name="adj" fmla="val 15009"/>
            </a:avLst>
          </a:prstGeom>
          <a:solidFill>
            <a:srgbClr val="EEE8DD"/>
          </a:solidFill>
          <a:ln/>
        </p:spPr>
      </p:sp>
      <p:sp>
        <p:nvSpPr>
          <p:cNvPr id="14" name="Shape 10"/>
          <p:cNvSpPr/>
          <p:nvPr/>
        </p:nvSpPr>
        <p:spPr>
          <a:xfrm>
            <a:off x="728067" y="4338280"/>
            <a:ext cx="546021" cy="546021"/>
          </a:xfrm>
          <a:prstGeom prst="roundRect">
            <a:avLst>
              <a:gd name="adj" fmla="val 83733"/>
            </a:avLst>
          </a:prstGeom>
          <a:solidFill>
            <a:srgbClr val="EEE8DD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864513" y="4474726"/>
            <a:ext cx="273010" cy="27301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09995" y="5066228"/>
            <a:ext cx="2308146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Подготовка позиции</a:t>
            </a:r>
            <a:endParaRPr lang="en-US" sz="1750" dirty="0"/>
          </a:p>
        </p:txBody>
      </p:sp>
      <p:sp>
        <p:nvSpPr>
          <p:cNvPr id="17" name="Text 12"/>
          <p:cNvSpPr/>
          <p:nvPr/>
        </p:nvSpPr>
        <p:spPr>
          <a:xfrm>
            <a:off x="909995" y="5459730"/>
            <a:ext cx="6132314" cy="8736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ИИ помогает в стратегической подготовке, генерируя формулировки для запросов, претензий и прогнозируя развитие ситуации. Это позволяет эффективно защищать права работников.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7679174" y="4247317"/>
            <a:ext cx="6223040" cy="181928"/>
          </a:xfrm>
          <a:prstGeom prst="roundRect">
            <a:avLst>
              <a:gd name="adj" fmla="val 15009"/>
            </a:avLst>
          </a:prstGeom>
          <a:solidFill>
            <a:srgbClr val="EEE8DD"/>
          </a:solidFill>
          <a:ln/>
        </p:spPr>
      </p:sp>
      <p:sp>
        <p:nvSpPr>
          <p:cNvPr id="19" name="Shape 14"/>
          <p:cNvSpPr/>
          <p:nvPr/>
        </p:nvSpPr>
        <p:spPr>
          <a:xfrm>
            <a:off x="7406164" y="4065270"/>
            <a:ext cx="546021" cy="546021"/>
          </a:xfrm>
          <a:prstGeom prst="roundRect">
            <a:avLst>
              <a:gd name="adj" fmla="val 83733"/>
            </a:avLst>
          </a:prstGeom>
          <a:solidFill>
            <a:srgbClr val="EEE8DD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542609" y="4201716"/>
            <a:ext cx="273010" cy="27301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588091" y="4793218"/>
            <a:ext cx="2275403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Аргументация</a:t>
            </a:r>
            <a:endParaRPr lang="en-US" sz="1750" dirty="0"/>
          </a:p>
        </p:txBody>
      </p:sp>
      <p:sp>
        <p:nvSpPr>
          <p:cNvPr id="22" name="Text 16"/>
          <p:cNvSpPr/>
          <p:nvPr/>
        </p:nvSpPr>
        <p:spPr>
          <a:xfrm>
            <a:off x="7588091" y="5186720"/>
            <a:ext cx="6132314" cy="11649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ИИ предоставляет неопровержимые данные о системных переработках. Интеграция норм нового законодательства об ИИ позволяет формировать аргументы, основанные на прозрачности алгоритмов для защиты прав работников.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1001078" y="6943130"/>
            <a:ext cx="12901255" cy="582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400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Всё это — за минуты вместо дней ручной работы. ИИ становится мощным усилителем компетенций юриста, позволяя сосредоточиться на стратегии и переговорах.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728067" y="6738342"/>
            <a:ext cx="22860" cy="992029"/>
          </a:xfrm>
          <a:prstGeom prst="rect">
            <a:avLst/>
          </a:prstGeom>
          <a:solidFill>
            <a:srgbClr val="D3C5B6"/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0798" y="310158"/>
            <a:ext cx="7775615" cy="524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100"/>
              </a:lnSpc>
              <a:buNone/>
            </a:pPr>
            <a:r>
              <a:rPr lang="en-US" sz="33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Работа с отчетом по правовой работе</a:t>
            </a:r>
            <a:endParaRPr lang="en-US" sz="3300" dirty="0"/>
          </a:p>
        </p:txBody>
      </p:sp>
      <p:sp>
        <p:nvSpPr>
          <p:cNvPr id="3" name="Text 1"/>
          <p:cNvSpPr/>
          <p:nvPr/>
        </p:nvSpPr>
        <p:spPr>
          <a:xfrm>
            <a:off x="670798" y="943466"/>
            <a:ext cx="167640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dirty="0">
                <a:solidFill>
                  <a:srgbClr val="746558"/>
                </a:solidFill>
                <a:latin typeface="Gelasio Light" pitchFamily="34" charset="0"/>
                <a:ea typeface="Gelasio Light" pitchFamily="34" charset="-122"/>
                <a:cs typeface="Gelasio Light" pitchFamily="34" charset="-120"/>
              </a:rPr>
              <a:t>01</a:t>
            </a:r>
            <a:endParaRPr lang="en-US" b="1" dirty="0"/>
          </a:p>
        </p:txBody>
      </p:sp>
      <p:sp>
        <p:nvSpPr>
          <p:cNvPr id="4" name="Shape 2"/>
          <p:cNvSpPr/>
          <p:nvPr/>
        </p:nvSpPr>
        <p:spPr>
          <a:xfrm>
            <a:off x="670798" y="1205523"/>
            <a:ext cx="4317802" cy="22860"/>
          </a:xfrm>
          <a:prstGeom prst="rect">
            <a:avLst/>
          </a:prstGeom>
          <a:solidFill>
            <a:srgbClr val="D3C5B6"/>
          </a:solidFill>
          <a:ln/>
        </p:spPr>
      </p:sp>
      <p:sp>
        <p:nvSpPr>
          <p:cNvPr id="5" name="Text 3"/>
          <p:cNvSpPr/>
          <p:nvPr/>
        </p:nvSpPr>
        <p:spPr>
          <a:xfrm>
            <a:off x="670798" y="1335063"/>
            <a:ext cx="3296126" cy="2620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Быстрый «умный обзор» отчёта</a:t>
            </a:r>
            <a:endParaRPr lang="en-US" b="1" dirty="0"/>
          </a:p>
        </p:txBody>
      </p:sp>
      <p:sp>
        <p:nvSpPr>
          <p:cNvPr id="6" name="Text 4"/>
          <p:cNvSpPr/>
          <p:nvPr/>
        </p:nvSpPr>
        <p:spPr>
          <a:xfrm>
            <a:off x="670798" y="1853225"/>
            <a:ext cx="4317802" cy="30132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u="sng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Промпт: </a:t>
            </a: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«Проанализируй Excel файл "Отчет по правовой работе за 2025 год". Листы: 2022, 2023, 2024, 1 е полугодие 2025, "Сравнительный анализ". Выдели: сколько показателей отслеживается, какие блоки работы (обращения, суды, согласительные комиссии, экономический эффект и т.д.), что можно считать ключевыми KPI правовой службы профсоюза. Сформулируй краткий аналитический обзор для президиума на 1 страницу».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156240" y="943466"/>
            <a:ext cx="167640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dirty="0">
                <a:solidFill>
                  <a:srgbClr val="746558"/>
                </a:solidFill>
                <a:latin typeface="Gelasio Light" pitchFamily="34" charset="0"/>
                <a:ea typeface="Gelasio Light" pitchFamily="34" charset="-122"/>
                <a:cs typeface="Gelasio Light" pitchFamily="34" charset="-120"/>
              </a:rPr>
              <a:t>02</a:t>
            </a:r>
            <a:endParaRPr lang="en-US" b="1" dirty="0"/>
          </a:p>
        </p:txBody>
      </p:sp>
      <p:sp>
        <p:nvSpPr>
          <p:cNvPr id="8" name="Shape 6"/>
          <p:cNvSpPr/>
          <p:nvPr/>
        </p:nvSpPr>
        <p:spPr>
          <a:xfrm>
            <a:off x="5156240" y="1205523"/>
            <a:ext cx="4317802" cy="22860"/>
          </a:xfrm>
          <a:prstGeom prst="rect">
            <a:avLst/>
          </a:prstGeom>
          <a:solidFill>
            <a:srgbClr val="D3C5B6"/>
          </a:solidFill>
          <a:ln/>
        </p:spPr>
      </p:sp>
      <p:sp>
        <p:nvSpPr>
          <p:cNvPr id="9" name="Text 7"/>
          <p:cNvSpPr/>
          <p:nvPr/>
        </p:nvSpPr>
        <p:spPr>
          <a:xfrm>
            <a:off x="5156240" y="1335063"/>
            <a:ext cx="4317802" cy="524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Автоматический сравнительный анализ по годам</a:t>
            </a:r>
            <a:endParaRPr lang="en-US" b="1" dirty="0"/>
          </a:p>
        </p:txBody>
      </p:sp>
      <p:sp>
        <p:nvSpPr>
          <p:cNvPr id="10" name="Text 8"/>
          <p:cNvSpPr/>
          <p:nvPr/>
        </p:nvSpPr>
        <p:spPr>
          <a:xfrm>
            <a:off x="5156299" y="2251652"/>
            <a:ext cx="4317802" cy="1878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u="sng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Промпт: </a:t>
            </a: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«Сравни показатели правовой работы по листам 2023, 2024 и 1 е полугодие 2025. Для каждого пункта "Сравнительного анализа" посчитай, где есть рост, где снижение (в процентах). Составь таблицу: показатель — динамика — короткий комментарий, и сделай 5 выводов для плана работы профсоюза на 2026 год».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641681" y="943466"/>
            <a:ext cx="167640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dirty="0">
                <a:solidFill>
                  <a:srgbClr val="746558"/>
                </a:solidFill>
                <a:latin typeface="Gelasio Light" pitchFamily="34" charset="0"/>
                <a:ea typeface="Gelasio Light" pitchFamily="34" charset="-122"/>
                <a:cs typeface="Gelasio Light" pitchFamily="34" charset="-120"/>
              </a:rPr>
              <a:t>03</a:t>
            </a:r>
            <a:endParaRPr lang="en-US" b="1" dirty="0"/>
          </a:p>
        </p:txBody>
      </p:sp>
      <p:sp>
        <p:nvSpPr>
          <p:cNvPr id="12" name="Shape 10"/>
          <p:cNvSpPr/>
          <p:nvPr/>
        </p:nvSpPr>
        <p:spPr>
          <a:xfrm>
            <a:off x="9641681" y="1205523"/>
            <a:ext cx="4317802" cy="22860"/>
          </a:xfrm>
          <a:prstGeom prst="rect">
            <a:avLst/>
          </a:prstGeom>
          <a:solidFill>
            <a:srgbClr val="D3C5B6"/>
          </a:solidFill>
          <a:ln/>
        </p:spPr>
      </p:sp>
      <p:sp>
        <p:nvSpPr>
          <p:cNvPr id="13" name="Text 11"/>
          <p:cNvSpPr/>
          <p:nvPr/>
        </p:nvSpPr>
        <p:spPr>
          <a:xfrm>
            <a:off x="9641681" y="1335063"/>
            <a:ext cx="4317802" cy="5241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Визуализация: превращаем таблицы в графики</a:t>
            </a:r>
            <a:endParaRPr lang="en-US" b="1" dirty="0"/>
          </a:p>
        </p:txBody>
      </p:sp>
      <p:sp>
        <p:nvSpPr>
          <p:cNvPr id="14" name="Text 12"/>
          <p:cNvSpPr/>
          <p:nvPr/>
        </p:nvSpPr>
        <p:spPr>
          <a:xfrm>
            <a:off x="9641681" y="2216262"/>
            <a:ext cx="4317802" cy="18785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u="sng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Промпт: </a:t>
            </a: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«На основе листа "Сравнительный анализ 23–24" предложи, какие графики и диаграммы лучше построить для отчёта президиуму профсоюза (например, динамика обращений, структура нарушений, экономический эффект). Сгенерируй формулы или VBA/псевдокод для построения этих графиков в Excel».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54618" y="5247547"/>
            <a:ext cx="167640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dirty="0">
                <a:solidFill>
                  <a:srgbClr val="746558"/>
                </a:solidFill>
                <a:latin typeface="Gelasio Light" pitchFamily="34" charset="0"/>
                <a:ea typeface="Gelasio Light" pitchFamily="34" charset="-122"/>
                <a:cs typeface="Gelasio Light" pitchFamily="34" charset="-120"/>
              </a:rPr>
              <a:t>04</a:t>
            </a:r>
            <a:endParaRPr lang="en-US" b="1" dirty="0"/>
          </a:p>
        </p:txBody>
      </p:sp>
      <p:sp>
        <p:nvSpPr>
          <p:cNvPr id="16" name="Shape 14"/>
          <p:cNvSpPr/>
          <p:nvPr/>
        </p:nvSpPr>
        <p:spPr>
          <a:xfrm>
            <a:off x="754618" y="5509603"/>
            <a:ext cx="6560463" cy="22860"/>
          </a:xfrm>
          <a:prstGeom prst="rect">
            <a:avLst/>
          </a:prstGeom>
          <a:solidFill>
            <a:srgbClr val="D3C5B6"/>
          </a:solidFill>
          <a:ln/>
        </p:spPr>
      </p:sp>
      <p:sp>
        <p:nvSpPr>
          <p:cNvPr id="17" name="Text 15"/>
          <p:cNvSpPr/>
          <p:nvPr/>
        </p:nvSpPr>
        <p:spPr>
          <a:xfrm>
            <a:off x="754618" y="5639143"/>
            <a:ext cx="5721548" cy="2620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Автоматическое написание текстового годового отчёта</a:t>
            </a:r>
            <a:endParaRPr lang="en-US" b="1" dirty="0"/>
          </a:p>
        </p:txBody>
      </p:sp>
      <p:sp>
        <p:nvSpPr>
          <p:cNvPr id="18" name="Text 16"/>
          <p:cNvSpPr/>
          <p:nvPr/>
        </p:nvSpPr>
        <p:spPr>
          <a:xfrm>
            <a:off x="730559" y="6030452"/>
            <a:ext cx="6560463" cy="16102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u="sng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Промпт: </a:t>
            </a: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«Используя данные с листа "ПРАВОВОЙ ЗА 2024 ГОД", составь текст годового отчёта о правовой работе профсоюза за 2024 год для президиума. Структура: общая характеристика работы; обращение работников (по видам); работа согласительных комиссий и судов; возвращённые суммы и экономический эффект; предложения по усилению защиты трудовых прав в 2025 году».</a:t>
            </a: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482602" y="5263014"/>
            <a:ext cx="167640" cy="2095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dirty="0">
                <a:solidFill>
                  <a:srgbClr val="746558"/>
                </a:solidFill>
                <a:latin typeface="Gelasio Light" pitchFamily="34" charset="0"/>
                <a:ea typeface="Gelasio Light" pitchFamily="34" charset="-122"/>
                <a:cs typeface="Gelasio Light" pitchFamily="34" charset="-120"/>
              </a:rPr>
              <a:t>05</a:t>
            </a:r>
            <a:endParaRPr lang="en-US" b="1" dirty="0"/>
          </a:p>
        </p:txBody>
      </p:sp>
      <p:sp>
        <p:nvSpPr>
          <p:cNvPr id="20" name="Shape 18"/>
          <p:cNvSpPr/>
          <p:nvPr/>
        </p:nvSpPr>
        <p:spPr>
          <a:xfrm>
            <a:off x="7482602" y="5525070"/>
            <a:ext cx="6560582" cy="22860"/>
          </a:xfrm>
          <a:prstGeom prst="rect">
            <a:avLst/>
          </a:prstGeom>
          <a:solidFill>
            <a:srgbClr val="D3C5B6"/>
          </a:solidFill>
          <a:ln/>
        </p:spPr>
      </p:sp>
      <p:sp>
        <p:nvSpPr>
          <p:cNvPr id="21" name="Text 19"/>
          <p:cNvSpPr/>
          <p:nvPr/>
        </p:nvSpPr>
        <p:spPr>
          <a:xfrm>
            <a:off x="7482602" y="5654610"/>
            <a:ext cx="5436037" cy="2620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b="1" dirty="0">
                <a:solidFill>
                  <a:srgbClr val="746558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Поддержка профсоюзной стратегии и планирования</a:t>
            </a:r>
            <a:endParaRPr lang="en-US" b="1" dirty="0"/>
          </a:p>
        </p:txBody>
      </p:sp>
      <p:sp>
        <p:nvSpPr>
          <p:cNvPr id="22" name="Text 20"/>
          <p:cNvSpPr/>
          <p:nvPr/>
        </p:nvSpPr>
        <p:spPr>
          <a:xfrm>
            <a:off x="7482721" y="6038281"/>
            <a:ext cx="6560582" cy="13418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b="1" u="sng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Промпт: </a:t>
            </a:r>
            <a:r>
              <a:rPr lang="en-US" dirty="0">
                <a:solidFill>
                  <a:srgbClr val="746558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«Исходя из динамики показателей на листах "Сравнительный анализ" и отчёта за 1 е полугодие 2025 года, предложи 5 приоритетов правовой работы профсоюза на 2026 год. Укажи, какие показатели нужно улучшить и какие меры можно заложить в план (обучение, переговоры, изменения в коллективных договорах)».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8190" y="725329"/>
            <a:ext cx="9477375" cy="574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ru-RU" sz="3600" dirty="0">
                <a:solidFill>
                  <a:srgbClr val="484237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Заключение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735330" y="2536746"/>
            <a:ext cx="6487954" cy="1647349"/>
          </a:xfrm>
          <a:prstGeom prst="roundRect">
            <a:avLst>
              <a:gd name="adj" fmla="val 1674"/>
            </a:avLst>
          </a:prstGeom>
          <a:solidFill>
            <a:srgbClr val="D3C5B6"/>
          </a:solidFill>
          <a:ln/>
        </p:spPr>
      </p:sp>
      <p:sp>
        <p:nvSpPr>
          <p:cNvPr id="5" name="Text 3"/>
          <p:cNvSpPr/>
          <p:nvPr/>
        </p:nvSpPr>
        <p:spPr>
          <a:xfrm>
            <a:off x="919162" y="2720578"/>
            <a:ext cx="2868216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Новая правовая культура</a:t>
            </a:r>
            <a:endParaRPr lang="en-US" b="1" dirty="0"/>
          </a:p>
        </p:txBody>
      </p:sp>
      <p:sp>
        <p:nvSpPr>
          <p:cNvPr id="6" name="Text 4"/>
          <p:cNvSpPr/>
          <p:nvPr/>
        </p:nvSpPr>
        <p:spPr>
          <a:xfrm>
            <a:off x="919162" y="3118009"/>
            <a:ext cx="6120289" cy="8822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Развитие этичной правовой культуры ИИ, обеспечение прозрачности алгоритмов, защита цифровых прав и участие в регуляции.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7407116" y="2536746"/>
            <a:ext cx="6487954" cy="1647349"/>
          </a:xfrm>
          <a:prstGeom prst="roundRect">
            <a:avLst>
              <a:gd name="adj" fmla="val 1674"/>
            </a:avLst>
          </a:prstGeom>
          <a:solidFill>
            <a:srgbClr val="D3C5B6"/>
          </a:solidFill>
          <a:ln/>
        </p:spPr>
      </p:sp>
      <p:sp>
        <p:nvSpPr>
          <p:cNvPr id="8" name="Text 6"/>
          <p:cNvSpPr/>
          <p:nvPr/>
        </p:nvSpPr>
        <p:spPr>
          <a:xfrm>
            <a:off x="7590949" y="2720578"/>
            <a:ext cx="4852987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Использование ИИ на стороне работников</a:t>
            </a:r>
            <a:endParaRPr lang="en-US" b="1" dirty="0"/>
          </a:p>
        </p:txBody>
      </p:sp>
      <p:sp>
        <p:nvSpPr>
          <p:cNvPr id="9" name="Text 7"/>
          <p:cNvSpPr/>
          <p:nvPr/>
        </p:nvSpPr>
        <p:spPr>
          <a:xfrm>
            <a:off x="7590949" y="3118009"/>
            <a:ext cx="6120289" cy="588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Применение ИИ для анализа данных, выявления нарушений и дискриминации, усиления переговорной позиции профсоюзов.</a:t>
            </a: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735330" y="4367927"/>
            <a:ext cx="6487954" cy="1647349"/>
          </a:xfrm>
          <a:prstGeom prst="roundRect">
            <a:avLst>
              <a:gd name="adj" fmla="val 1674"/>
            </a:avLst>
          </a:prstGeom>
          <a:solidFill>
            <a:srgbClr val="D3C5B6"/>
          </a:solidFill>
          <a:ln/>
        </p:spPr>
      </p:sp>
      <p:sp>
        <p:nvSpPr>
          <p:cNvPr id="11" name="Text 9"/>
          <p:cNvSpPr/>
          <p:nvPr/>
        </p:nvSpPr>
        <p:spPr>
          <a:xfrm>
            <a:off x="919162" y="4551759"/>
            <a:ext cx="2391608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Знание закона об ИИ</a:t>
            </a:r>
            <a:endParaRPr lang="en-US" b="1" dirty="0"/>
          </a:p>
        </p:txBody>
      </p:sp>
      <p:sp>
        <p:nvSpPr>
          <p:cNvPr id="12" name="Text 10"/>
          <p:cNvSpPr/>
          <p:nvPr/>
        </p:nvSpPr>
        <p:spPr>
          <a:xfrm>
            <a:off x="919162" y="4949190"/>
            <a:ext cx="6120289" cy="588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Знание Закона РК «Об ИИ» и международных стандартов для защиты прав работников и совершенствования законодательства.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7407116" y="4367927"/>
            <a:ext cx="6487954" cy="1647349"/>
          </a:xfrm>
          <a:prstGeom prst="roundRect">
            <a:avLst>
              <a:gd name="adj" fmla="val 1674"/>
            </a:avLst>
          </a:prstGeom>
          <a:solidFill>
            <a:srgbClr val="D3C5B6"/>
          </a:solidFill>
          <a:ln/>
        </p:spPr>
      </p:sp>
      <p:sp>
        <p:nvSpPr>
          <p:cNvPr id="14" name="Text 12"/>
          <p:cNvSpPr/>
          <p:nvPr/>
        </p:nvSpPr>
        <p:spPr>
          <a:xfrm>
            <a:off x="7590949" y="4551759"/>
            <a:ext cx="5018008" cy="2871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Gelasio Semi Bold" pitchFamily="34" charset="0"/>
                <a:ea typeface="Gelasio Semi Bold" pitchFamily="34" charset="-122"/>
                <a:cs typeface="Gelasio Semi Bold" pitchFamily="34" charset="-120"/>
              </a:rPr>
              <a:t>Профсоюзные юристы задают правила игры</a:t>
            </a:r>
            <a:endParaRPr lang="en-US" b="1" dirty="0"/>
          </a:p>
        </p:txBody>
      </p:sp>
      <p:sp>
        <p:nvSpPr>
          <p:cNvPr id="15" name="Text 13"/>
          <p:cNvSpPr/>
          <p:nvPr/>
        </p:nvSpPr>
        <p:spPr>
          <a:xfrm>
            <a:off x="7590949" y="4949190"/>
            <a:ext cx="6120289" cy="8822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Gelasio" pitchFamily="34" charset="0"/>
                <a:ea typeface="Gelasio" pitchFamily="34" charset="-122"/>
                <a:cs typeface="Gelasio" pitchFamily="34" charset="-120"/>
              </a:rPr>
              <a:t>Проактивная роль профсоюзных юристов в формировании рамок применения ИИ, участии в рабочих группах и создании прецедентов.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011079" y="6428899"/>
            <a:ext cx="12883991" cy="2940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dirty="0">
                <a:solidFill>
                  <a:srgbClr val="746558"/>
                </a:solidFill>
                <a:highlight>
                  <a:srgbClr val="D3C5B6"/>
                </a:highlight>
                <a:latin typeface="Gelasio" pitchFamily="34" charset="0"/>
                <a:ea typeface="Gelasio" pitchFamily="34" charset="-122"/>
                <a:cs typeface="Gelasio" pitchFamily="34" charset="-120"/>
              </a:rPr>
              <a:t>Профсоюзные юристы Казахстана могут превратить ИИ из потенциального риска в мощную силу на стороне работников.</a:t>
            </a:r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735330" y="6222087"/>
            <a:ext cx="22860" cy="707707"/>
          </a:xfrm>
          <a:prstGeom prst="rect">
            <a:avLst/>
          </a:prstGeom>
          <a:solidFill>
            <a:srgbClr val="D3C5B6"/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DC98A33D-86A6-4A61-B409-4D3437407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645" y="334536"/>
            <a:ext cx="7717109" cy="7717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957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2301</Words>
  <Application>Microsoft Office PowerPoint</Application>
  <PresentationFormat>Произвольный</PresentationFormat>
  <Paragraphs>232</Paragraphs>
  <Slides>17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Gelasio Semi Bold</vt:lpstr>
      <vt:lpstr>Calibri</vt:lpstr>
      <vt:lpstr>Arial</vt:lpstr>
      <vt:lpstr>Gelasio</vt:lpstr>
      <vt:lpstr>Gelasio Light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Владелец</dc:creator>
  <cp:lastModifiedBy>Владелец</cp:lastModifiedBy>
  <cp:revision>8</cp:revision>
  <dcterms:created xsi:type="dcterms:W3CDTF">2025-11-27T20:50:54Z</dcterms:created>
  <dcterms:modified xsi:type="dcterms:W3CDTF">2025-12-02T05:37:09Z</dcterms:modified>
</cp:coreProperties>
</file>